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269" r:id="rId3"/>
    <p:sldId id="257" r:id="rId4"/>
    <p:sldId id="276" r:id="rId5"/>
    <p:sldId id="273" r:id="rId6"/>
    <p:sldId id="274" r:id="rId7"/>
    <p:sldId id="275" r:id="rId8"/>
    <p:sldId id="258" r:id="rId9"/>
    <p:sldId id="259" r:id="rId10"/>
    <p:sldId id="260" r:id="rId11"/>
    <p:sldId id="261" r:id="rId12"/>
    <p:sldId id="277" r:id="rId13"/>
    <p:sldId id="262" r:id="rId14"/>
    <p:sldId id="278" r:id="rId15"/>
    <p:sldId id="263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64" r:id="rId25"/>
    <p:sldId id="287" r:id="rId26"/>
    <p:sldId id="265" r:id="rId27"/>
    <p:sldId id="288" r:id="rId28"/>
    <p:sldId id="289" r:id="rId29"/>
    <p:sldId id="290" r:id="rId30"/>
    <p:sldId id="291" r:id="rId31"/>
    <p:sldId id="295" r:id="rId32"/>
    <p:sldId id="292" r:id="rId33"/>
    <p:sldId id="294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266" r:id="rId56"/>
    <p:sldId id="293" r:id="rId57"/>
    <p:sldId id="317" r:id="rId58"/>
    <p:sldId id="267" r:id="rId59"/>
    <p:sldId id="268" r:id="rId60"/>
  </p:sldIdLst>
  <p:sldSz cx="18288000" cy="10287000"/>
  <p:notesSz cx="6858000" cy="9144000"/>
  <p:embeddedFontLst>
    <p:embeddedFont>
      <p:font typeface="Comic Sans MS" panose="030F0902030302020204" pitchFamily="66" charset="0"/>
      <p:regular r:id="rId62"/>
    </p:embeddedFont>
    <p:embeddedFont>
      <p:font typeface="Poppins" pitchFamily="2" charset="77"/>
      <p:regular r:id="rId63"/>
      <p:bold r:id="rId64"/>
      <p:italic r:id="rId65"/>
      <p:boldItalic r:id="rId66"/>
    </p:embeddedFont>
    <p:embeddedFont>
      <p:font typeface="Poppins Bold" pitchFamily="2" charset="77"/>
      <p:regular r:id="rId67"/>
      <p:bold r:id="rId68"/>
    </p:embeddedFont>
    <p:embeddedFont>
      <p:font typeface="Samim" panose="020B0603030804020204" pitchFamily="34" charset="0"/>
      <p:regular r:id="rId69"/>
      <p:bold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A68"/>
    <a:srgbClr val="183942"/>
    <a:srgbClr val="124D50"/>
    <a:srgbClr val="00AFA0"/>
    <a:srgbClr val="009193"/>
    <a:srgbClr val="134F52"/>
    <a:srgbClr val="125053"/>
    <a:srgbClr val="188095"/>
    <a:srgbClr val="154D51"/>
    <a:srgbClr val="1A3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49" autoAdjust="0"/>
    <p:restoredTop sz="94611" autoAdjust="0"/>
  </p:normalViewPr>
  <p:slideViewPr>
    <p:cSldViewPr>
      <p:cViewPr>
        <p:scale>
          <a:sx n="56" d="100"/>
          <a:sy n="56" d="100"/>
        </p:scale>
        <p:origin x="216" y="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4" d="100"/>
          <a:sy n="94" d="100"/>
        </p:scale>
        <p:origin x="404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DC64E-A922-6042-BCDA-3E86D91EDD50}" type="datetimeFigureOut">
              <a:rPr lang="en-US" smtClean="0"/>
              <a:t>1/5/26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DFA36-A4EC-124C-B694-17E7A756C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0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FA36-A4EC-124C-B694-17E7A756C1C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8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10595A"/>
            </a:gs>
            <a:gs pos="0">
              <a:srgbClr val="009589"/>
            </a:gs>
            <a:gs pos="100000">
              <a:srgbClr val="221524">
                <a:alpha val="100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9376" y="3063945"/>
            <a:ext cx="12024645" cy="12522886"/>
            <a:chOff x="76200" y="-289429"/>
            <a:chExt cx="985207" cy="1026029"/>
          </a:xfrm>
        </p:grpSpPr>
        <p:sp>
          <p:nvSpPr>
            <p:cNvPr id="3" name="Freeform 3"/>
            <p:cNvSpPr/>
            <p:nvPr/>
          </p:nvSpPr>
          <p:spPr>
            <a:xfrm>
              <a:off x="248607" y="-28942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A0CF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03611" y="3626394"/>
            <a:ext cx="8756476" cy="87564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81769" y="7385441"/>
            <a:ext cx="2818520" cy="694324"/>
            <a:chOff x="0" y="0"/>
            <a:chExt cx="812800" cy="2002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00228"/>
            </a:xfrm>
            <a:custGeom>
              <a:avLst/>
              <a:gdLst/>
              <a:ahLst/>
              <a:cxnLst/>
              <a:rect l="l" t="t" r="r" b="b"/>
              <a:pathLst>
                <a:path w="812800" h="200228">
                  <a:moveTo>
                    <a:pt x="68670" y="0"/>
                  </a:moveTo>
                  <a:lnTo>
                    <a:pt x="744130" y="0"/>
                  </a:lnTo>
                  <a:cubicBezTo>
                    <a:pt x="782055" y="0"/>
                    <a:pt x="812800" y="30745"/>
                    <a:pt x="812800" y="68670"/>
                  </a:cubicBezTo>
                  <a:lnTo>
                    <a:pt x="812800" y="131558"/>
                  </a:lnTo>
                  <a:cubicBezTo>
                    <a:pt x="812800" y="169483"/>
                    <a:pt x="782055" y="200228"/>
                    <a:pt x="744130" y="200228"/>
                  </a:cubicBezTo>
                  <a:lnTo>
                    <a:pt x="68670" y="200228"/>
                  </a:lnTo>
                  <a:cubicBezTo>
                    <a:pt x="30745" y="200228"/>
                    <a:pt x="0" y="169483"/>
                    <a:pt x="0" y="131558"/>
                  </a:cubicBezTo>
                  <a:lnTo>
                    <a:pt x="0" y="68670"/>
                  </a:lnTo>
                  <a:cubicBezTo>
                    <a:pt x="0" y="30745"/>
                    <a:pt x="30745" y="0"/>
                    <a:pt x="6867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308855" y="7553059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8705638" y="831398"/>
            <a:ext cx="1804614" cy="694324"/>
            <a:chOff x="0" y="0"/>
            <a:chExt cx="520412" cy="2002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28837" y="9199822"/>
            <a:ext cx="2174356" cy="217435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58664" y="5496217"/>
            <a:ext cx="698047" cy="69804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353115" y="8132028"/>
            <a:ext cx="352523" cy="35252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0" y="3296424"/>
            <a:ext cx="14310045" cy="1584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58"/>
              </a:lnSpc>
            </a:pPr>
            <a:r>
              <a:rPr lang="fa-IR" sz="11176" b="1" dirty="0">
                <a:solidFill>
                  <a:srgbClr val="FFFFFF"/>
                </a:solidFill>
                <a:latin typeface="SAMIM BOLD WOL" panose="020B0603030804020204" pitchFamily="34" charset="0"/>
                <a:ea typeface="Poppins Bold"/>
                <a:cs typeface="SAMIM BOLD WOL" panose="020B0603030804020204" pitchFamily="34" charset="0"/>
                <a:sym typeface="Poppins Bold"/>
              </a:rPr>
              <a:t>ساختار های پیچیده داده</a:t>
            </a:r>
            <a:endParaRPr lang="en-US" sz="11176" b="1" dirty="0">
              <a:solidFill>
                <a:srgbClr val="FFFFFF"/>
              </a:solidFill>
              <a:latin typeface="SAMIM BOLD WOL" panose="020B0603030804020204" pitchFamily="34" charset="0"/>
              <a:ea typeface="Poppins Bold"/>
              <a:cs typeface="SAMIM BOLD WOL" panose="020B0603030804020204" pitchFamily="34" charset="0"/>
              <a:sym typeface="Poppi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029491" y="7502204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Slide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A48D8E2-E308-FE64-7304-629DD6573E6D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CF6D15C-0442-5EBF-35F8-EEA091812734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933F54-E9DA-6940-EA3D-F6F7C1FA0CBA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37C456-622F-7799-71E9-599C0AE00BF3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125278" y="4101826"/>
            <a:ext cx="6980376" cy="2354254"/>
            <a:chOff x="0" y="0"/>
            <a:chExt cx="2012989" cy="678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2989" cy="678916"/>
            </a:xfrm>
            <a:custGeom>
              <a:avLst/>
              <a:gdLst/>
              <a:ahLst/>
              <a:cxnLst/>
              <a:rect l="l" t="t" r="r" b="b"/>
              <a:pathLst>
                <a:path w="2012989" h="678916">
                  <a:moveTo>
                    <a:pt x="27727" y="0"/>
                  </a:moveTo>
                  <a:lnTo>
                    <a:pt x="1985262" y="0"/>
                  </a:lnTo>
                  <a:cubicBezTo>
                    <a:pt x="1992615" y="0"/>
                    <a:pt x="1999668" y="2921"/>
                    <a:pt x="2004868" y="8121"/>
                  </a:cubicBezTo>
                  <a:cubicBezTo>
                    <a:pt x="2010068" y="13321"/>
                    <a:pt x="2012989" y="20374"/>
                    <a:pt x="2012989" y="27727"/>
                  </a:cubicBezTo>
                  <a:lnTo>
                    <a:pt x="2012989" y="651188"/>
                  </a:lnTo>
                  <a:cubicBezTo>
                    <a:pt x="2012989" y="666502"/>
                    <a:pt x="2000575" y="678916"/>
                    <a:pt x="1985262" y="678916"/>
                  </a:cubicBezTo>
                  <a:lnTo>
                    <a:pt x="27727" y="678916"/>
                  </a:lnTo>
                  <a:cubicBezTo>
                    <a:pt x="12414" y="678916"/>
                    <a:pt x="0" y="666502"/>
                    <a:pt x="0" y="651188"/>
                  </a:cubicBezTo>
                  <a:lnTo>
                    <a:pt x="0" y="27727"/>
                  </a:lnTo>
                  <a:cubicBezTo>
                    <a:pt x="0" y="12414"/>
                    <a:pt x="12414" y="0"/>
                    <a:pt x="27727" y="0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012989" cy="745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sz="54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29800" y="4101826"/>
            <a:ext cx="6980376" cy="2354254"/>
            <a:chOff x="0" y="0"/>
            <a:chExt cx="2012989" cy="6789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2989" cy="678916"/>
            </a:xfrm>
            <a:custGeom>
              <a:avLst/>
              <a:gdLst/>
              <a:ahLst/>
              <a:cxnLst/>
              <a:rect l="l" t="t" r="r" b="b"/>
              <a:pathLst>
                <a:path w="2012989" h="678916">
                  <a:moveTo>
                    <a:pt x="27727" y="0"/>
                  </a:moveTo>
                  <a:lnTo>
                    <a:pt x="1985262" y="0"/>
                  </a:lnTo>
                  <a:cubicBezTo>
                    <a:pt x="1992615" y="0"/>
                    <a:pt x="1999668" y="2921"/>
                    <a:pt x="2004868" y="8121"/>
                  </a:cubicBezTo>
                  <a:cubicBezTo>
                    <a:pt x="2010068" y="13321"/>
                    <a:pt x="2012989" y="20374"/>
                    <a:pt x="2012989" y="27727"/>
                  </a:cubicBezTo>
                  <a:lnTo>
                    <a:pt x="2012989" y="651188"/>
                  </a:lnTo>
                  <a:cubicBezTo>
                    <a:pt x="2012989" y="666502"/>
                    <a:pt x="2000575" y="678916"/>
                    <a:pt x="1985262" y="678916"/>
                  </a:cubicBezTo>
                  <a:lnTo>
                    <a:pt x="27727" y="678916"/>
                  </a:lnTo>
                  <a:cubicBezTo>
                    <a:pt x="12414" y="678916"/>
                    <a:pt x="0" y="666502"/>
                    <a:pt x="0" y="651188"/>
                  </a:cubicBezTo>
                  <a:lnTo>
                    <a:pt x="0" y="27727"/>
                  </a:lnTo>
                  <a:cubicBezTo>
                    <a:pt x="0" y="12414"/>
                    <a:pt x="12414" y="0"/>
                    <a:pt x="27727" y="0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012989" cy="745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10951" y="1815920"/>
            <a:ext cx="5604446" cy="90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89"/>
              </a:lnSpc>
            </a:pP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تفاوت با آرایه ها</a:t>
            </a:r>
            <a:endParaRPr lang="en-US" sz="48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87724" y="5553960"/>
            <a:ext cx="5862918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44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داده های غیر هم نوع</a:t>
            </a:r>
            <a:endParaRPr lang="en-US" sz="44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255761" y="4613368"/>
            <a:ext cx="2887993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ساختار :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458201" y="5488557"/>
            <a:ext cx="5862918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r" defTabSz="914400" rtl="1" eaLnBrk="1" latinLnBrk="0" hangingPunct="1">
              <a:lnSpc>
                <a:spcPts val="3400"/>
              </a:lnSpc>
            </a:pPr>
            <a:r>
              <a:rPr lang="fa-IR" sz="44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داده های هم نوع</a:t>
            </a:r>
            <a:endParaRPr lang="en-US" sz="44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342905" y="4613368"/>
            <a:ext cx="2481326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آرایه :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475208" y="2318271"/>
            <a:ext cx="698047" cy="69804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791477" y="8922918"/>
            <a:ext cx="352523" cy="35252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C16BEA-E6F8-2EE2-4CFB-A679CCB67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32" b="69630"/>
          <a:stretch>
            <a:fillRect/>
          </a:stretch>
        </p:blipFill>
        <p:spPr>
          <a:xfrm>
            <a:off x="9773108" y="7142047"/>
            <a:ext cx="7093759" cy="2174356"/>
          </a:xfrm>
          <a:prstGeom prst="rect">
            <a:avLst/>
          </a:prstGeom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22505B-9C62-8B6D-D594-CC796CFCC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239" r="45147" b="-3688"/>
          <a:stretch>
            <a:fillRect/>
          </a:stretch>
        </p:blipFill>
        <p:spPr>
          <a:xfrm>
            <a:off x="835792" y="6967622"/>
            <a:ext cx="7523846" cy="2756751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E0D7C6C-BAD9-2A60-D010-2C184CD40BB5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80ACBB9-A0E2-FEF5-4835-A9DF72E0DE31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B3778C-DB04-ECE5-2E00-5353FF962559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7D799F-85AF-6D28-C524-386EA5782D2F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29289A5D-6F7A-473F-817A-2BCE0DEB0542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F71C690-E18E-4A22-B070-8AF9EE1A93A5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E78AB6FB-4A46-4A27-9994-D35775987552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36047" y="2097840"/>
            <a:ext cx="6632455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489"/>
              </a:lnSpc>
            </a:pPr>
            <a:r>
              <a:rPr lang="fa-IR" sz="5400" b="1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مدلسازی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دنیای واقعی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621658" y="3044440"/>
            <a:ext cx="9920384" cy="992038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203611" y="3626394"/>
            <a:ext cx="8756476" cy="875647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150564" y="3652999"/>
            <a:ext cx="6900294" cy="45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مثال ها : دانشجو --- کتاب --- محصول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03252" y="3729009"/>
            <a:ext cx="698047" cy="69804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4109688" y="7847946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7653D7-91EB-60E3-03C5-3196B9D0CAD1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52B2E1-E171-5694-9CEF-024D2B8C070E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85E12-2636-C8D6-1A0A-0AA9ABFE2CEA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EDF8A-C7B5-1EF8-5BD4-A0ACC124C980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41" name="Picture 40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15F69B0D-3B50-CEBD-C104-F351A5759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067"/>
          <a:stretch>
            <a:fillRect/>
          </a:stretch>
        </p:blipFill>
        <p:spPr>
          <a:xfrm>
            <a:off x="1897519" y="4696479"/>
            <a:ext cx="5311353" cy="2836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6453E-0040-3F69-3C6B-B2C0FB0BB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4EB6CDE3-33B8-E7B4-30C5-5CD64ACA90FD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1A6C496-3CC0-1049-EACD-FAE468B03A45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3AD8B918-6AE5-9143-E939-FAA6FAAEC270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ACC7EE1-B808-E65B-9EB6-018B453D075F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132FFF4-DC59-DE32-6DD0-90FA01E0CC96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F6EAB5C-FE55-BA12-1BA5-99ED80BAF17F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90663A6-A3A7-96F5-B4E5-8B5082185660}"/>
              </a:ext>
            </a:extLst>
          </p:cNvPr>
          <p:cNvSpPr txBox="1"/>
          <p:nvPr/>
        </p:nvSpPr>
        <p:spPr>
          <a:xfrm>
            <a:off x="6449475" y="2284739"/>
            <a:ext cx="11067453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ساخت چند نمونه از یک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</a:p>
          <a:p>
            <a:pPr algn="r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6082DF5-6064-5B0D-A172-32BE3F5DCB21}"/>
              </a:ext>
            </a:extLst>
          </p:cNvPr>
          <p:cNvGrpSpPr/>
          <p:nvPr/>
        </p:nvGrpSpPr>
        <p:grpSpPr>
          <a:xfrm>
            <a:off x="-1763762" y="8132028"/>
            <a:ext cx="3661281" cy="3661281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1B614B1-D7BD-4C27-E95A-4D3F02AB4F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1B9A565-442C-4CCB-A347-4B979E4FE786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088C82F4-A8A8-E848-3940-93448A6D551E}"/>
              </a:ext>
            </a:extLst>
          </p:cNvPr>
          <p:cNvSpPr txBox="1"/>
          <p:nvPr/>
        </p:nvSpPr>
        <p:spPr>
          <a:xfrm>
            <a:off x="2667000" y="4080304"/>
            <a:ext cx="12410657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امکان ایجاد چند نمونه که هر کدام از آنها داده ای مستقل از یکدیگرند.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72FA29F-1FB8-D8CC-C0A7-9619F75E0D95}"/>
              </a:ext>
            </a:extLst>
          </p:cNvPr>
          <p:cNvGrpSpPr/>
          <p:nvPr/>
        </p:nvGrpSpPr>
        <p:grpSpPr>
          <a:xfrm>
            <a:off x="253168" y="1895318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D77E06-96CF-CF84-96D4-25FBA319B6C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06C7461-DE06-502F-B2A9-94A44A5E18F1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BC29F47-FCF5-6622-6AA0-9E1DF052B065}"/>
              </a:ext>
            </a:extLst>
          </p:cNvPr>
          <p:cNvGrpSpPr/>
          <p:nvPr/>
        </p:nvGrpSpPr>
        <p:grpSpPr>
          <a:xfrm>
            <a:off x="11958102" y="8788221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C61236B-1A99-B164-CB3B-B2766A601B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BFAFFBDB-0CE2-5CE5-AAAD-C5855C16908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FCDF59D4-784E-9FFD-30A4-A66928A0773A}"/>
              </a:ext>
            </a:extLst>
          </p:cNvPr>
          <p:cNvSpPr/>
          <p:nvPr/>
        </p:nvSpPr>
        <p:spPr>
          <a:xfrm>
            <a:off x="16228398" y="9581823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4C864F-5D2D-91A9-A370-8B31920BB9CD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B9A843-20F9-4D1E-4007-DEDBF0146678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DA473-7A89-F5CA-68A7-D6B54AAFBF2F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B1DA0-C648-AEC9-9098-5622FBA80832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10" name="Picture 9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CE3794DF-00FB-50CD-193A-248341E50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66" b="-2978"/>
          <a:stretch>
            <a:fillRect/>
          </a:stretch>
        </p:blipFill>
        <p:spPr>
          <a:xfrm>
            <a:off x="2596694" y="6805001"/>
            <a:ext cx="8710554" cy="1952554"/>
          </a:xfrm>
          <a:prstGeom prst="rect">
            <a:avLst/>
          </a:prstGeom>
        </p:spPr>
      </p:pic>
      <p:sp>
        <p:nvSpPr>
          <p:cNvPr id="19" name="Freeform 12">
            <a:extLst>
              <a:ext uri="{FF2B5EF4-FFF2-40B4-BE49-F238E27FC236}">
                <a16:creationId xmlns:a16="http://schemas.microsoft.com/office/drawing/2014/main" id="{3A18485E-30A4-5D4C-E72D-8986E3E90A7B}"/>
              </a:ext>
            </a:extLst>
          </p:cNvPr>
          <p:cNvSpPr/>
          <p:nvPr/>
        </p:nvSpPr>
        <p:spPr>
          <a:xfrm>
            <a:off x="3715942" y="10593522"/>
            <a:ext cx="10312771" cy="4843653"/>
          </a:xfrm>
          <a:custGeom>
            <a:avLst/>
            <a:gdLst/>
            <a:ahLst/>
            <a:cxnLst/>
            <a:rect l="l" t="t" r="r" b="b"/>
            <a:pathLst>
              <a:path w="10036477" h="4713885">
                <a:moveTo>
                  <a:pt x="0" y="0"/>
                </a:moveTo>
                <a:lnTo>
                  <a:pt x="10036476" y="0"/>
                </a:lnTo>
                <a:lnTo>
                  <a:pt x="10036476" y="4713886"/>
                </a:lnTo>
                <a:lnTo>
                  <a:pt x="0" y="4713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277"/>
            </a:stretch>
          </a:blipFill>
        </p:spPr>
      </p:sp>
    </p:spTree>
    <p:extLst>
      <p:ext uri="{BB962C8B-B14F-4D97-AF65-F5344CB8AC3E}">
        <p14:creationId xmlns:p14="http://schemas.microsoft.com/office/powerpoint/2010/main" val="420536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4B7F463-D82C-4103-6977-0A4ABF30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38" y="1756929"/>
            <a:ext cx="11370131" cy="6119534"/>
          </a:xfrm>
          <a:prstGeom prst="rect">
            <a:avLst/>
          </a:prstGeom>
        </p:spPr>
      </p:pic>
      <p:grpSp>
        <p:nvGrpSpPr>
          <p:cNvPr id="32" name="Group 18">
            <a:extLst>
              <a:ext uri="{FF2B5EF4-FFF2-40B4-BE49-F238E27FC236}">
                <a16:creationId xmlns:a16="http://schemas.microsoft.com/office/drawing/2014/main" id="{A6C7DB36-E759-4E2A-9405-731224175B8E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417FD72-D08A-4D97-A7A4-13A6D6FC9167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E369AA46-7E88-443C-A141-C5CF6058D532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3587278" y="7775990"/>
            <a:ext cx="10312771" cy="4843653"/>
          </a:xfrm>
          <a:custGeom>
            <a:avLst/>
            <a:gdLst/>
            <a:ahLst/>
            <a:cxnLst/>
            <a:rect l="l" t="t" r="r" b="b"/>
            <a:pathLst>
              <a:path w="10036477" h="4713885">
                <a:moveTo>
                  <a:pt x="0" y="0"/>
                </a:moveTo>
                <a:lnTo>
                  <a:pt x="10036476" y="0"/>
                </a:lnTo>
                <a:lnTo>
                  <a:pt x="10036476" y="4713886"/>
                </a:lnTo>
                <a:lnTo>
                  <a:pt x="0" y="4713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77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6703084" y="8819688"/>
            <a:ext cx="2174356" cy="21743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90615" y="2727336"/>
            <a:ext cx="698047" cy="69804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906777" y="5673037"/>
            <a:ext cx="352523" cy="35252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4162238" y="2015029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3DDF52-B6CD-4CEE-D5F0-9680A4076947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CE520-8C68-EF24-604A-C2279D254C7B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E7F3A-DFEA-DB17-4FB5-F25D6ACB3426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A4BC5-CB33-8314-FB3B-1434DDDF4180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CBB53C-80A9-B857-CAA3-1F6929858E76}"/>
              </a:ext>
            </a:extLst>
          </p:cNvPr>
          <p:cNvSpPr txBox="1"/>
          <p:nvPr/>
        </p:nvSpPr>
        <p:spPr>
          <a:xfrm>
            <a:off x="2056057" y="619821"/>
            <a:ext cx="6186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جمع بندی بخش اول </a:t>
            </a:r>
            <a:endParaRPr lang="en-US" sz="54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56D96-66FD-262C-64E8-28925E636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369D741B-D0E3-4444-45DE-D1BE4F4B6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91"/>
          <a:stretch>
            <a:fillRect/>
          </a:stretch>
        </p:blipFill>
        <p:spPr>
          <a:xfrm>
            <a:off x="1428379" y="3301221"/>
            <a:ext cx="8240778" cy="6502477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D8AD698C-1E0A-3B5F-20C4-75C709E1F7F2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5A8D3A3-EAC8-B8A2-8BB7-6AFF974116BD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E8EC814-8523-6DFB-7589-64F498045A82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93845CAC-819C-9118-3F38-99B8370467CE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1E6FA15-4367-8B12-EB1D-DEEDA65BF0E0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547CB0D-8B5E-56FE-325C-106FE92AA30F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0177B6C-53D2-5F4E-8D3F-DA71361F9BC1}"/>
              </a:ext>
            </a:extLst>
          </p:cNvPr>
          <p:cNvGrpSpPr/>
          <p:nvPr/>
        </p:nvGrpSpPr>
        <p:grpSpPr>
          <a:xfrm>
            <a:off x="16703084" y="8819688"/>
            <a:ext cx="2174356" cy="2174356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A6C7272-E6DD-50E3-0ADE-F7C5F46FE5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35E3DEBF-9FCF-EAB1-FDF0-84604450ECD0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E3F456E-267B-516A-1D89-88BEDBD29D8F}"/>
              </a:ext>
            </a:extLst>
          </p:cNvPr>
          <p:cNvGrpSpPr/>
          <p:nvPr/>
        </p:nvGrpSpPr>
        <p:grpSpPr>
          <a:xfrm>
            <a:off x="14208698" y="7930870"/>
            <a:ext cx="352523" cy="352523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7E12986-946E-F5DA-8A66-357B1BF965B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629C5E1-C56A-2BAC-BCD3-28BB95D3E4E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>
            <a:extLst>
              <a:ext uri="{FF2B5EF4-FFF2-40B4-BE49-F238E27FC236}">
                <a16:creationId xmlns:a16="http://schemas.microsoft.com/office/drawing/2014/main" id="{754B489F-052B-14BA-05AB-1D34B0F2258D}"/>
              </a:ext>
            </a:extLst>
          </p:cNvPr>
          <p:cNvSpPr/>
          <p:nvPr/>
        </p:nvSpPr>
        <p:spPr>
          <a:xfrm>
            <a:off x="-462887" y="9201689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935461-6A5C-5258-AD60-CCC988B452E6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30E6361-C67C-E78D-FD73-36930B973E5D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0237B6-73E2-30F8-EC21-B54F912BF2B7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0058F0-E177-B64A-2748-FFE13A0BE4F6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6F7885-3B33-39FC-1E6C-F6B468A1DABC}"/>
              </a:ext>
            </a:extLst>
          </p:cNvPr>
          <p:cNvSpPr txBox="1"/>
          <p:nvPr/>
        </p:nvSpPr>
        <p:spPr>
          <a:xfrm>
            <a:off x="2590800" y="2210013"/>
            <a:ext cx="11970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بخش دوم :نحوه تعریف ، </a:t>
            </a:r>
            <a:r>
              <a:rPr lang="fa-IR" sz="40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مقداردهی</a:t>
            </a:r>
            <a:r>
              <a:rPr lang="fa-IR" sz="4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طراحی ساختار ها</a:t>
            </a:r>
            <a:endParaRPr lang="en-US" sz="40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19BA63-A1B5-C358-8248-37B8E4E037BB}"/>
              </a:ext>
            </a:extLst>
          </p:cNvPr>
          <p:cNvSpPr txBox="1"/>
          <p:nvPr/>
        </p:nvSpPr>
        <p:spPr>
          <a:xfrm>
            <a:off x="10071891" y="3510029"/>
            <a:ext cx="68607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نحوه تعریف یک ساختار و ایجاد نمونه </a:t>
            </a:r>
            <a:endParaRPr lang="en-US" sz="32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65782D-A0DD-DC3D-0718-4EDD51DCFC22}"/>
              </a:ext>
            </a:extLst>
          </p:cNvPr>
          <p:cNvSpPr txBox="1"/>
          <p:nvPr/>
        </p:nvSpPr>
        <p:spPr>
          <a:xfrm>
            <a:off x="6678783" y="4782745"/>
            <a:ext cx="9679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تعریف ساختار با </a:t>
            </a: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struct</a:t>
            </a:r>
          </a:p>
          <a:p>
            <a:pPr algn="r" rtl="1"/>
            <a:endParaRPr lang="fa-IR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endParaRPr lang="en-US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تعیین اعضا</a:t>
            </a:r>
            <a:endParaRPr lang="en-US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endParaRPr lang="fa-IR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ساخت نمونه از </a:t>
            </a:r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structure</a:t>
            </a:r>
            <a:endParaRPr lang="fa-IR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endParaRPr lang="fa-IR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16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8">
            <a:extLst>
              <a:ext uri="{FF2B5EF4-FFF2-40B4-BE49-F238E27FC236}">
                <a16:creationId xmlns:a16="http://schemas.microsoft.com/office/drawing/2014/main" id="{34500758-9D5F-4378-A6F7-17DADD83E7ED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43BE470A-CABA-42F8-8FDC-2631D9A04A4F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9C1FEFB5-932C-49E6-8090-17830D51BB5E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91606" y="1859620"/>
            <a:ext cx="1129709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دسترسی به اعضای ساختار با </a:t>
            </a:r>
            <a:r>
              <a:rPr lang="fa-IR" sz="5400" b="1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عملگر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نقطه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892838" y="3771900"/>
            <a:ext cx="8358105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r" defTabSz="914400" rtl="1" eaLnBrk="1" latinLnBrk="0" hangingPunct="1">
              <a:lnSpc>
                <a:spcPts val="3400"/>
              </a:lnSpc>
            </a:pPr>
            <a:r>
              <a:rPr lang="fa-IR" sz="2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دسترسی به اعضا با نقطه ( .‌ ) </a:t>
            </a:r>
          </a:p>
          <a:p>
            <a:pPr marL="0" algn="r" defTabSz="914400" rtl="1" eaLnBrk="1" latinLnBrk="0" hangingPunct="1">
              <a:lnSpc>
                <a:spcPts val="3400"/>
              </a:lnSpc>
            </a:pPr>
            <a:r>
              <a:rPr lang="fa-IR" sz="2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فقط برای متغیر های معمولی </a:t>
            </a:r>
            <a:r>
              <a:rPr lang="en-US" sz="2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structure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6220605" y="8809374"/>
            <a:ext cx="2174356" cy="2174356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489902" y="2627330"/>
            <a:ext cx="698047" cy="69804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38946" y="5971007"/>
            <a:ext cx="352523" cy="35252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1814094" y="2175058"/>
            <a:ext cx="2101910" cy="1150318"/>
          </a:xfrm>
          <a:custGeom>
            <a:avLst/>
            <a:gdLst/>
            <a:ahLst/>
            <a:cxnLst/>
            <a:rect l="l" t="t" r="r" b="b"/>
            <a:pathLst>
              <a:path w="2101910" h="1150318">
                <a:moveTo>
                  <a:pt x="0" y="0"/>
                </a:moveTo>
                <a:lnTo>
                  <a:pt x="2101911" y="0"/>
                </a:lnTo>
                <a:lnTo>
                  <a:pt x="2101911" y="1150319"/>
                </a:lnTo>
                <a:lnTo>
                  <a:pt x="0" y="1150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B8D95477-B6F0-AB33-5E13-2183BF548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58"/>
          <a:stretch>
            <a:fillRect/>
          </a:stretch>
        </p:blipFill>
        <p:spPr>
          <a:xfrm>
            <a:off x="2057400" y="5143500"/>
            <a:ext cx="8358106" cy="2483741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85BC045-9912-F340-DFDC-FE3CD99A1DAE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B48FB9C-07F9-DA86-FFF4-BFE21D9044C4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E91CE3-6C10-00DC-64A7-E45D21B826FB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9D4274-A9CE-6341-CBD0-8BE50E3A3DA4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DCB8D-A5AE-6E19-62C0-D69C4F6B2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>
            <a:extLst>
              <a:ext uri="{FF2B5EF4-FFF2-40B4-BE49-F238E27FC236}">
                <a16:creationId xmlns:a16="http://schemas.microsoft.com/office/drawing/2014/main" id="{BFE53082-C72C-D7FF-859F-C68BD7D0AB04}"/>
              </a:ext>
            </a:extLst>
          </p:cNvPr>
          <p:cNvGrpSpPr/>
          <p:nvPr/>
        </p:nvGrpSpPr>
        <p:grpSpPr>
          <a:xfrm>
            <a:off x="17073281" y="9325944"/>
            <a:ext cx="2174356" cy="2174356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FDF88CE-809B-767C-4F55-53E90886D5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DDABF25F-635B-95A8-B769-FEDB4ABA5AF2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F4C3FD1-EAAE-A9E7-031A-172CF59F4C3E}"/>
              </a:ext>
            </a:extLst>
          </p:cNvPr>
          <p:cNvSpPr txBox="1"/>
          <p:nvPr/>
        </p:nvSpPr>
        <p:spPr>
          <a:xfrm>
            <a:off x="8902553" y="1767667"/>
            <a:ext cx="881629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r" defTabSz="914400" rtl="1" eaLnBrk="1" latinLnBrk="0" hangingPunct="1"/>
            <a:r>
              <a:rPr lang="fa-IR" sz="54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مقداردهی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اولیه 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endParaRPr lang="fa-IR" sz="54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1F4A07C-A155-8B53-EE34-C5FB91C89D90}"/>
              </a:ext>
            </a:extLst>
          </p:cNvPr>
          <p:cNvSpPr txBox="1"/>
          <p:nvPr/>
        </p:nvSpPr>
        <p:spPr>
          <a:xfrm>
            <a:off x="8145769" y="3504058"/>
            <a:ext cx="6440852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just" defTabSz="914400" rtl="1" eaLnBrk="1" latinLnBrk="0" hangingPunct="1"/>
            <a:r>
              <a:rPr lang="fa-IR" sz="36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مقداردهی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هنگام تعریف که در آن ترتیب اعضا مهم است.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9C71E1E7-003D-8068-6859-9C547C9761C2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0592EC7-6C02-16C0-9B15-23066D32B24D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DA64EE2-7C93-E018-9E86-C660454F30A6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7E63D787-CAAB-2CF4-3A2D-6199F8A815DF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CC9A307-3E2F-AD89-2770-D992C9BB864E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3E18E65-FE96-C906-D6A2-07D0C81EFE4E}"/>
              </a:ext>
            </a:extLst>
          </p:cNvPr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D217C55-1338-ED4D-7FFB-590155537031}"/>
              </a:ext>
            </a:extLst>
          </p:cNvPr>
          <p:cNvGrpSpPr/>
          <p:nvPr/>
        </p:nvGrpSpPr>
        <p:grpSpPr>
          <a:xfrm>
            <a:off x="-2579847" y="3305897"/>
            <a:ext cx="9429140" cy="94291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D1A5EFC-7B31-874B-9463-91E0DE6E64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AEB19BA-416B-9E5F-3409-69F6226FA728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DA64181-A42C-502E-ACF0-50448E22BB08}"/>
              </a:ext>
            </a:extLst>
          </p:cNvPr>
          <p:cNvGrpSpPr/>
          <p:nvPr/>
        </p:nvGrpSpPr>
        <p:grpSpPr>
          <a:xfrm>
            <a:off x="-1957474" y="3904649"/>
            <a:ext cx="8322867" cy="8322867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26A9B01-BA09-13D4-E9AF-007254D23A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DF9B157-F73B-576C-8CE6-8EE84A043D1B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E291521C-CC9C-460D-DD0E-744F7656FDC8}"/>
              </a:ext>
            </a:extLst>
          </p:cNvPr>
          <p:cNvGrpSpPr/>
          <p:nvPr/>
        </p:nvGrpSpPr>
        <p:grpSpPr>
          <a:xfrm>
            <a:off x="7831330" y="2682817"/>
            <a:ext cx="698047" cy="698047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EE9B0484-AD2A-725B-2DA1-36D03FDFD5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15DAE4C2-1B5C-6AE1-5D34-1A5C9EC9054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6CABD723-E907-2682-9998-FBEBA02F88E9}"/>
              </a:ext>
            </a:extLst>
          </p:cNvPr>
          <p:cNvGrpSpPr/>
          <p:nvPr/>
        </p:nvGrpSpPr>
        <p:grpSpPr>
          <a:xfrm>
            <a:off x="16658106" y="8918271"/>
            <a:ext cx="352523" cy="352523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9ADC0941-46BB-71B1-0675-09AE000376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5894BE59-BC96-AEF3-FF84-FA0152FDB88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03CFD33B-B30B-9409-8633-C2B17C8B6915}"/>
              </a:ext>
            </a:extLst>
          </p:cNvPr>
          <p:cNvSpPr/>
          <p:nvPr/>
        </p:nvSpPr>
        <p:spPr>
          <a:xfrm>
            <a:off x="15141784" y="2874904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5B6432EE-D33F-3277-B4A2-D6AA04984303}"/>
              </a:ext>
            </a:extLst>
          </p:cNvPr>
          <p:cNvSpPr txBox="1"/>
          <p:nvPr/>
        </p:nvSpPr>
        <p:spPr>
          <a:xfrm>
            <a:off x="7249375" y="8061842"/>
            <a:ext cx="1080211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fa-IR" sz="2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 اگر ترتیب اشتباه وارد بشه ، برنامه خطا </a:t>
            </a:r>
            <a:r>
              <a:rPr lang="fa-IR" sz="28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نمی‌ده</a:t>
            </a:r>
            <a:r>
              <a:rPr lang="fa-IR" sz="2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ولی نتیجه غلط </a:t>
            </a:r>
            <a:r>
              <a:rPr lang="fa-IR" sz="28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می‌شه</a:t>
            </a:r>
            <a:endParaRPr lang="fa-IR" sz="28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2F816-929B-A76C-0140-82DD7B24A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99" b="6139"/>
          <a:stretch>
            <a:fillRect/>
          </a:stretch>
        </p:blipFill>
        <p:spPr>
          <a:xfrm>
            <a:off x="6980589" y="5881414"/>
            <a:ext cx="8795475" cy="157678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649FDA-5880-C05B-24D6-2AAF01927980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A78CA2-4350-AAD0-E9AD-8CC7E864115A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F89F8A-5F4F-56A3-F6D3-AF0BF5AADB42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1504B3-8EF1-4BAE-7746-2EBD3F3245F4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0353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6E18A-F14C-C1CA-11C3-55AF6B860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A36E222F-927F-C510-B4D2-5572822B44B3}"/>
              </a:ext>
            </a:extLst>
          </p:cNvPr>
          <p:cNvSpPr txBox="1"/>
          <p:nvPr/>
        </p:nvSpPr>
        <p:spPr>
          <a:xfrm>
            <a:off x="3897539" y="1818054"/>
            <a:ext cx="8924197" cy="90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تغییر مقادیر اعضای </a:t>
            </a: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F27A21B-1C8C-C2DC-C6E6-0F3BF7ECBE30}"/>
              </a:ext>
            </a:extLst>
          </p:cNvPr>
          <p:cNvSpPr txBox="1"/>
          <p:nvPr/>
        </p:nvSpPr>
        <p:spPr>
          <a:xfrm>
            <a:off x="7037375" y="4009592"/>
            <a:ext cx="752384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/>
            <a:r>
              <a:rPr lang="fa-IR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امکان تغییر مقادیر در هر زمان ، مشابه متغیر های عادی</a:t>
            </a:r>
            <a:endParaRPr lang="en-US" sz="40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FF45974-261C-3557-13A7-22B1FD867931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86638B6-AAA3-D1F9-C05F-851805950C63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3AAF0CEB-36E8-79E0-24B1-75F9DA30E2F1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FA57C67F-C9CD-9937-22C4-64247DF4943A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8B3F138-7A29-AE11-8AB1-A6BA10E01FDE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C6F6CDC-433E-C5BC-7676-3523B2B3DD28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11B9BBA-5660-EE23-E20C-A80C54F1538E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57057B2-55EA-AB57-EA1C-9FB98A51EA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C6566EBA-8A1C-FCE8-22A7-0D504ADB7AE1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18505900-D96F-9AA8-E836-F7B44E30F723}"/>
              </a:ext>
            </a:extLst>
          </p:cNvPr>
          <p:cNvGrpSpPr/>
          <p:nvPr/>
        </p:nvGrpSpPr>
        <p:grpSpPr>
          <a:xfrm>
            <a:off x="15475208" y="2318271"/>
            <a:ext cx="698047" cy="698047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F7680425-7797-3495-D615-9D9F3CC582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3D29B558-066C-91E8-B6C6-C09DCF0CE8D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319EFA03-C0C6-9ED8-BC90-8EEDC4BD7182}"/>
              </a:ext>
            </a:extLst>
          </p:cNvPr>
          <p:cNvGrpSpPr/>
          <p:nvPr/>
        </p:nvGrpSpPr>
        <p:grpSpPr>
          <a:xfrm>
            <a:off x="8791477" y="8922918"/>
            <a:ext cx="352523" cy="352523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A9CD864D-A686-847A-0263-CAF01A1AE9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C491BBA8-B314-2315-4515-14B8F32F67C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476371F-65C0-07D9-98DE-E88DE2764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05"/>
          <a:stretch>
            <a:fillRect/>
          </a:stretch>
        </p:blipFill>
        <p:spPr>
          <a:xfrm>
            <a:off x="824433" y="6362700"/>
            <a:ext cx="5772353" cy="161976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63F039-3742-B469-0679-283CF5104D21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54BADEA-C38D-5C7C-754A-CABB56102777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CFD18-172B-38D0-9807-EC2F968EA732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71CC7-E2CF-6A52-0BC8-9A0C52BAC449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5" name="Freeform 33">
            <a:extLst>
              <a:ext uri="{FF2B5EF4-FFF2-40B4-BE49-F238E27FC236}">
                <a16:creationId xmlns:a16="http://schemas.microsoft.com/office/drawing/2014/main" id="{DC8D78FF-9F57-3498-7F2C-045998953429}"/>
              </a:ext>
            </a:extLst>
          </p:cNvPr>
          <p:cNvSpPr/>
          <p:nvPr/>
        </p:nvSpPr>
        <p:spPr>
          <a:xfrm>
            <a:off x="16459200" y="8787463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1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10CE-0B91-56CC-C189-3B1CB578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073B7F2D-72CE-7D53-A725-AB6218F5AE5E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66B1DE01-1A50-1C7C-20F0-21148D105242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A0BD4B6E-00DB-BA97-926E-5C09E9235911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377826C-49F4-2ECC-CF54-669ED9A6541D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C8A87F5-1893-C4B9-2FBA-DC12884B2A44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A46392D-D019-EB4A-2417-62C0792D896A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08E929E-F970-EBF2-FF26-772BCB5A249B}"/>
              </a:ext>
            </a:extLst>
          </p:cNvPr>
          <p:cNvSpPr txBox="1"/>
          <p:nvPr/>
        </p:nvSpPr>
        <p:spPr>
          <a:xfrm>
            <a:off x="3289181" y="1713902"/>
            <a:ext cx="1152335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اصول طراحی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 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  <a:r>
              <a:rPr lang="fa-IR" sz="5400" b="1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خوانا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و منظم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7339BB2-38D6-1510-7458-98394CB6CCBF}"/>
              </a:ext>
            </a:extLst>
          </p:cNvPr>
          <p:cNvGrpSpPr/>
          <p:nvPr/>
        </p:nvGrpSpPr>
        <p:grpSpPr>
          <a:xfrm>
            <a:off x="10621658" y="3044440"/>
            <a:ext cx="9920384" cy="9920384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C4E4AA4-4368-F537-CD71-749DF09E270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074D75D-CF8B-114C-C218-622439EF5CD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0231DF3D-2CB5-9FBD-C1FD-1E6DBBE3815B}"/>
              </a:ext>
            </a:extLst>
          </p:cNvPr>
          <p:cNvGrpSpPr/>
          <p:nvPr/>
        </p:nvGrpSpPr>
        <p:grpSpPr>
          <a:xfrm>
            <a:off x="11203611" y="3626394"/>
            <a:ext cx="8756476" cy="8756476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EC2720B-D410-4B55-0A02-A1A45E0B06C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3BA5DF8-08FF-786E-E39A-B2AD7100D61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7A3E7C06-8ACC-166E-0D27-43DD43069BB9}"/>
              </a:ext>
            </a:extLst>
          </p:cNvPr>
          <p:cNvSpPr txBox="1"/>
          <p:nvPr/>
        </p:nvSpPr>
        <p:spPr>
          <a:xfrm>
            <a:off x="390801" y="3083220"/>
            <a:ext cx="11717836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نامگذاری واضح --- ترتیب منطقی اعضا --- جلوگیری از پیچیدگی بی مورد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8AA38246-F815-59BF-4FF5-969CF455BFC0}"/>
              </a:ext>
            </a:extLst>
          </p:cNvPr>
          <p:cNvGrpSpPr/>
          <p:nvPr/>
        </p:nvGrpSpPr>
        <p:grpSpPr>
          <a:xfrm>
            <a:off x="9503252" y="3729009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24D3A46-B4BF-CA1E-BABF-33F55D8259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21BFCD43-3BAF-A937-7EF3-D2A1710CD751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62F46E7A-1FA2-C963-AF9F-C7441F743DF4}"/>
              </a:ext>
            </a:extLst>
          </p:cNvPr>
          <p:cNvSpPr/>
          <p:nvPr/>
        </p:nvSpPr>
        <p:spPr>
          <a:xfrm>
            <a:off x="4109688" y="7847946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2733D-D918-63F3-2721-F322463A584A}"/>
              </a:ext>
            </a:extLst>
          </p:cNvPr>
          <p:cNvSpPr txBox="1"/>
          <p:nvPr/>
        </p:nvSpPr>
        <p:spPr>
          <a:xfrm>
            <a:off x="8153400" y="4186674"/>
            <a:ext cx="284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❌ 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طراحی بد</a:t>
            </a:r>
            <a:r>
              <a:rPr lang="en-US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</a:t>
            </a:r>
          </a:p>
        </p:txBody>
      </p:sp>
      <p:pic>
        <p:nvPicPr>
          <p:cNvPr id="18" name="Picture 1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CA6305F-B87A-9EA0-BAE9-62DAC0418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30" b="57500"/>
          <a:stretch>
            <a:fillRect/>
          </a:stretch>
        </p:blipFill>
        <p:spPr>
          <a:xfrm>
            <a:off x="824433" y="3823073"/>
            <a:ext cx="6173500" cy="2725211"/>
          </a:xfrm>
          <a:prstGeom prst="rect">
            <a:avLst/>
          </a:prstGeom>
        </p:spPr>
      </p:pic>
      <p:pic>
        <p:nvPicPr>
          <p:cNvPr id="19" name="Picture 1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4082BFD-6E0A-6ED3-9DB8-A51AB5462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54" r="45228"/>
          <a:stretch>
            <a:fillRect/>
          </a:stretch>
        </p:blipFill>
        <p:spPr>
          <a:xfrm>
            <a:off x="684500" y="7072644"/>
            <a:ext cx="6313433" cy="31251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657C91-0D71-7B88-77B2-F040702E0C65}"/>
              </a:ext>
            </a:extLst>
          </p:cNvPr>
          <p:cNvSpPr txBox="1"/>
          <p:nvPr/>
        </p:nvSpPr>
        <p:spPr>
          <a:xfrm>
            <a:off x="7098606" y="7107970"/>
            <a:ext cx="3523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✅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طراحی خوب</a:t>
            </a:r>
          </a:p>
          <a:p>
            <a:endParaRPr lang="en-US" dirty="0"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3CF2274-38E2-426F-37A4-F1990DED880A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EB41C7B-D43D-581D-6BD4-D51923AC715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B331198-3722-EBDC-9383-31F69CD0B7C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C07BB7A-825F-2615-AC1E-7B9D336984E1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823391B-B574-94AB-A6EF-79E27F255EAC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71DA9-FB5A-883C-7FF5-21009AA94FF4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6B089-4DE3-B1E9-D10C-544672714681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26" name="Freeform 33">
            <a:extLst>
              <a:ext uri="{FF2B5EF4-FFF2-40B4-BE49-F238E27FC236}">
                <a16:creationId xmlns:a16="http://schemas.microsoft.com/office/drawing/2014/main" id="{48862D7A-1359-60DF-222B-066FF8E029CF}"/>
              </a:ext>
            </a:extLst>
          </p:cNvPr>
          <p:cNvSpPr/>
          <p:nvPr/>
        </p:nvSpPr>
        <p:spPr>
          <a:xfrm>
            <a:off x="-1763512" y="5458444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17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BE6BD-2482-92EA-E4B3-22FE54E8B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C203E463-5C3E-A0EC-9C49-6464019B67AD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683A3E20-69C8-B5ED-DD0B-37DCC246EEEA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FD85C185-C584-C49B-5AC9-057020E8E13D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9A20C0D-1369-A0A5-0E2B-56EDC4693FFF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B393C0-8EAB-E0FF-0F8B-B65F5EB1E065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43EC9C7-B1DE-694D-3B38-065BFF0EFD18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DDE4F89-8BBB-324E-B8E3-92D0EBCD1AC6}"/>
              </a:ext>
            </a:extLst>
          </p:cNvPr>
          <p:cNvSpPr txBox="1"/>
          <p:nvPr/>
        </p:nvSpPr>
        <p:spPr>
          <a:xfrm>
            <a:off x="6449475" y="2284739"/>
            <a:ext cx="11067453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استفاده از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typedef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برای ساده سازی</a:t>
            </a:r>
            <a:endParaRPr lang="en-US" sz="54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40FDE71-FA1F-BD6F-5686-5761CA58EA3F}"/>
              </a:ext>
            </a:extLst>
          </p:cNvPr>
          <p:cNvGrpSpPr/>
          <p:nvPr/>
        </p:nvGrpSpPr>
        <p:grpSpPr>
          <a:xfrm>
            <a:off x="-1146141" y="7330896"/>
            <a:ext cx="3661281" cy="3661281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99E6FED-9127-E20B-88A6-6FF933C6770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874BBF2-2E0D-5B29-69E1-61806D807648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DEE45DC9-F866-2BDE-6017-3D751D4E8FB5}"/>
              </a:ext>
            </a:extLst>
          </p:cNvPr>
          <p:cNvSpPr txBox="1"/>
          <p:nvPr/>
        </p:nvSpPr>
        <p:spPr>
          <a:xfrm>
            <a:off x="3866562" y="3844484"/>
            <a:ext cx="12410657" cy="1322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حذف نوشتن مکرر </a:t>
            </a:r>
            <a:r>
              <a:rPr lang="en-US" sz="3200" dirty="0">
                <a:solidFill>
                  <a:srgbClr val="FF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Poppins"/>
              </a:rPr>
              <a:t>struct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افزایش خوانایی کد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536B360-0803-B139-E6D9-3E144EDE4FB4}"/>
              </a:ext>
            </a:extLst>
          </p:cNvPr>
          <p:cNvGrpSpPr/>
          <p:nvPr/>
        </p:nvGrpSpPr>
        <p:grpSpPr>
          <a:xfrm>
            <a:off x="253168" y="1895318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9D3C3868-572B-A289-6D79-23C689E0C7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5B73515D-4B3E-6E8F-562E-66C1E4FEB21B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8FF8F2AE-07CB-B4BB-A778-72411C9C7A2A}"/>
              </a:ext>
            </a:extLst>
          </p:cNvPr>
          <p:cNvGrpSpPr/>
          <p:nvPr/>
        </p:nvGrpSpPr>
        <p:grpSpPr>
          <a:xfrm>
            <a:off x="11958102" y="8788221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2A55BE86-1814-778C-92DB-E64822E6381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65E946BF-2C98-01BC-7AD3-F59B8761939B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8B7877B1-374E-1934-91F6-CCBA2FCA0143}"/>
              </a:ext>
            </a:extLst>
          </p:cNvPr>
          <p:cNvSpPr/>
          <p:nvPr/>
        </p:nvSpPr>
        <p:spPr>
          <a:xfrm>
            <a:off x="-73609200" y="-30822900"/>
            <a:ext cx="136398000" cy="71932800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CAD8AFC-083B-8157-EA1B-5F8AF18C3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47"/>
          <a:stretch>
            <a:fillRect/>
          </a:stretch>
        </p:blipFill>
        <p:spPr>
          <a:xfrm>
            <a:off x="2636447" y="4101374"/>
            <a:ext cx="8667578" cy="525002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BD4CA9-31D1-65CD-C882-0AE2CC8B4B02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E0CE71-EDEB-0466-297C-9AB75332A13F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1EB0FA-760C-3C8E-E138-060FFB09CC6F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FFAA0-87FF-0021-0272-88B20C1B6E8D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420316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A7C88-F393-A757-78A9-978E0CC15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3CB3432-4FAD-FF7F-3CC1-37922D037262}"/>
              </a:ext>
            </a:extLst>
          </p:cNvPr>
          <p:cNvGrpSpPr/>
          <p:nvPr/>
        </p:nvGrpSpPr>
        <p:grpSpPr>
          <a:xfrm>
            <a:off x="9232964" y="13830300"/>
            <a:ext cx="12024645" cy="12522886"/>
            <a:chOff x="76200" y="-289429"/>
            <a:chExt cx="985207" cy="102602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EDF2104-9E1B-2035-C09B-50A0DC94196D}"/>
                </a:ext>
              </a:extLst>
            </p:cNvPr>
            <p:cNvSpPr/>
            <p:nvPr/>
          </p:nvSpPr>
          <p:spPr>
            <a:xfrm>
              <a:off x="248607" y="-28942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A0CF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9FB307-34BB-FBFD-3855-4AFA40B70F9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4538A17-670F-9B08-E97F-33CCD4A1A1A2}"/>
              </a:ext>
            </a:extLst>
          </p:cNvPr>
          <p:cNvGrpSpPr/>
          <p:nvPr/>
        </p:nvGrpSpPr>
        <p:grpSpPr>
          <a:xfrm>
            <a:off x="-6764109" y="1756929"/>
            <a:ext cx="15469760" cy="15007332"/>
            <a:chOff x="76200" y="-133960"/>
            <a:chExt cx="947178" cy="87056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B1FD0A-428E-9958-B3CA-F3847DF40919}"/>
                </a:ext>
              </a:extLst>
            </p:cNvPr>
            <p:cNvSpPr/>
            <p:nvPr/>
          </p:nvSpPr>
          <p:spPr>
            <a:xfrm>
              <a:off x="210578" y="-133960"/>
              <a:ext cx="812800" cy="81312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96CA1D-45CE-7480-F1D4-7FAA609CC42A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1FEF3DC-19AA-0242-022F-4712D2C7447E}"/>
              </a:ext>
            </a:extLst>
          </p:cNvPr>
          <p:cNvGrpSpPr/>
          <p:nvPr/>
        </p:nvGrpSpPr>
        <p:grpSpPr>
          <a:xfrm>
            <a:off x="13723160" y="4966323"/>
            <a:ext cx="7764360" cy="10396502"/>
            <a:chOff x="0" y="-66675"/>
            <a:chExt cx="2239073" cy="299812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E4F21E6-5F78-FEC1-2C69-7E2936B22ACC}"/>
                </a:ext>
              </a:extLst>
            </p:cNvPr>
            <p:cNvSpPr/>
            <p:nvPr/>
          </p:nvSpPr>
          <p:spPr>
            <a:xfrm>
              <a:off x="1426273" y="2731222"/>
              <a:ext cx="812800" cy="200228"/>
            </a:xfrm>
            <a:custGeom>
              <a:avLst/>
              <a:gdLst/>
              <a:ahLst/>
              <a:cxnLst/>
              <a:rect l="l" t="t" r="r" b="b"/>
              <a:pathLst>
                <a:path w="812800" h="200228">
                  <a:moveTo>
                    <a:pt x="68670" y="0"/>
                  </a:moveTo>
                  <a:lnTo>
                    <a:pt x="744130" y="0"/>
                  </a:lnTo>
                  <a:cubicBezTo>
                    <a:pt x="782055" y="0"/>
                    <a:pt x="812800" y="30745"/>
                    <a:pt x="812800" y="68670"/>
                  </a:cubicBezTo>
                  <a:lnTo>
                    <a:pt x="812800" y="131558"/>
                  </a:lnTo>
                  <a:cubicBezTo>
                    <a:pt x="812800" y="169483"/>
                    <a:pt x="782055" y="200228"/>
                    <a:pt x="744130" y="200228"/>
                  </a:cubicBezTo>
                  <a:lnTo>
                    <a:pt x="68670" y="200228"/>
                  </a:lnTo>
                  <a:cubicBezTo>
                    <a:pt x="30745" y="200228"/>
                    <a:pt x="0" y="169483"/>
                    <a:pt x="0" y="131558"/>
                  </a:cubicBezTo>
                  <a:lnTo>
                    <a:pt x="0" y="68670"/>
                  </a:lnTo>
                  <a:cubicBezTo>
                    <a:pt x="0" y="30745"/>
                    <a:pt x="30745" y="0"/>
                    <a:pt x="6867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E1BF69F-1911-3C6C-EE6B-51EB553CABE9}"/>
                </a:ext>
              </a:extLst>
            </p:cNvPr>
            <p:cNvSpPr txBox="1"/>
            <p:nvPr/>
          </p:nvSpPr>
          <p:spPr>
            <a:xfrm>
              <a:off x="0" y="-66675"/>
              <a:ext cx="812800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8561A871-910C-F6B5-D5B0-EDEB7FFEAD64}"/>
              </a:ext>
            </a:extLst>
          </p:cNvPr>
          <p:cNvSpPr/>
          <p:nvPr/>
        </p:nvSpPr>
        <p:spPr>
          <a:xfrm>
            <a:off x="15245287" y="12069546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8FE5B2D-2BAF-C027-3A2F-02D334B9C7DE}"/>
              </a:ext>
            </a:extLst>
          </p:cNvPr>
          <p:cNvGrpSpPr/>
          <p:nvPr/>
        </p:nvGrpSpPr>
        <p:grpSpPr>
          <a:xfrm>
            <a:off x="8705638" y="831398"/>
            <a:ext cx="1804614" cy="694324"/>
            <a:chOff x="0" y="0"/>
            <a:chExt cx="520412" cy="200228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3F15EFF-8939-0905-B4D0-EA07BC27A26B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BB48316-0DF7-4C18-9197-2D3767E4E7E8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3F12C85-D266-DF7B-04BA-72B54B6D2C33}"/>
              </a:ext>
            </a:extLst>
          </p:cNvPr>
          <p:cNvGrpSpPr/>
          <p:nvPr/>
        </p:nvGrpSpPr>
        <p:grpSpPr>
          <a:xfrm>
            <a:off x="15773400" y="-942791"/>
            <a:ext cx="4107640" cy="3918341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8398B03-A963-BABF-763C-89A12F0231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A4B3D13-33E5-AA29-BB70-08D0A80D1AEA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9F7ECAB-C5BD-8A36-C931-2AA938456EF2}"/>
              </a:ext>
            </a:extLst>
          </p:cNvPr>
          <p:cNvGrpSpPr/>
          <p:nvPr/>
        </p:nvGrpSpPr>
        <p:grpSpPr>
          <a:xfrm>
            <a:off x="15948393" y="9234697"/>
            <a:ext cx="698047" cy="698047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FE32211-9ADA-72B2-A1B7-318BB33FEE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7FFED9B-09FA-4C2B-D684-04A89A88B6A8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75A8D017-00A1-DEDC-D665-E19282243F42}"/>
              </a:ext>
            </a:extLst>
          </p:cNvPr>
          <p:cNvGrpSpPr/>
          <p:nvPr/>
        </p:nvGrpSpPr>
        <p:grpSpPr>
          <a:xfrm>
            <a:off x="8353115" y="8132028"/>
            <a:ext cx="352523" cy="352523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C00460AA-A50D-A597-FB1D-3ED5773A64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781B274D-B7F2-60B8-229C-9C80BDEE725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F26F216-7CB9-F439-3CDC-6370A2823881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7CBB53D2-A58B-7588-8493-68ABDAE9C111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BEC2FD69-047B-30B9-1019-385DB9FE522F}"/>
              </a:ext>
            </a:extLst>
          </p:cNvPr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21AFF5B9-EA2A-8822-4F94-4368AF35A8D1}"/>
              </a:ext>
            </a:extLst>
          </p:cNvPr>
          <p:cNvSpPr txBox="1"/>
          <p:nvPr/>
        </p:nvSpPr>
        <p:spPr>
          <a:xfrm>
            <a:off x="3253948" y="368286"/>
            <a:ext cx="5166045" cy="1323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11958"/>
              </a:lnSpc>
            </a:pPr>
            <a:r>
              <a:rPr lang="fa-IR" sz="4400" b="1" dirty="0">
                <a:solidFill>
                  <a:srgbClr val="FFFFFF"/>
                </a:solidFill>
                <a:latin typeface="SAMIM BOLD WOL" panose="020B0603030804020204" pitchFamily="34" charset="0"/>
                <a:ea typeface="Poppins Bold"/>
                <a:cs typeface="SAMIM BOLD WOL" panose="020B0603030804020204" pitchFamily="34" charset="0"/>
                <a:sym typeface="Poppins Bold"/>
              </a:rPr>
              <a:t>استاد امین مصطفوی</a:t>
            </a:r>
            <a:endParaRPr lang="en-US" sz="4400" b="1" dirty="0">
              <a:solidFill>
                <a:srgbClr val="FFFFFF"/>
              </a:solidFill>
              <a:latin typeface="SAMIM BOLD WOL" panose="020B0603030804020204" pitchFamily="34" charset="0"/>
              <a:ea typeface="Poppins Bold"/>
              <a:cs typeface="SAMIM BOLD WOL" panose="020B0603030804020204" pitchFamily="34" charset="0"/>
              <a:sym typeface="Poppins Bold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6E6689D7-088F-1510-D517-ABA80C68A963}"/>
              </a:ext>
            </a:extLst>
          </p:cNvPr>
          <p:cNvSpPr txBox="1"/>
          <p:nvPr/>
        </p:nvSpPr>
        <p:spPr>
          <a:xfrm>
            <a:off x="11256499" y="11414181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Slide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53644BBA-B737-E82F-57DB-FF1B585C1E9E}"/>
              </a:ext>
            </a:extLst>
          </p:cNvPr>
          <p:cNvSpPr txBox="1"/>
          <p:nvPr/>
        </p:nvSpPr>
        <p:spPr>
          <a:xfrm>
            <a:off x="9656503" y="2904525"/>
            <a:ext cx="5166045" cy="594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11958"/>
              </a:lnSpc>
            </a:pPr>
            <a:r>
              <a:rPr lang="fa-IR" sz="4400" b="1" dirty="0">
                <a:solidFill>
                  <a:srgbClr val="FFFFFF"/>
                </a:solidFill>
                <a:latin typeface="SAMIM BOLD WOL" panose="020B0603030804020204" pitchFamily="34" charset="0"/>
                <a:ea typeface="Poppins Bold"/>
                <a:cs typeface="SAMIM BOLD WOL" panose="020B0603030804020204" pitchFamily="34" charset="0"/>
                <a:sym typeface="Poppins Bold"/>
              </a:rPr>
              <a:t>ستاره </a:t>
            </a:r>
            <a:r>
              <a:rPr lang="fa-IR" sz="4400" b="1" dirty="0" err="1">
                <a:solidFill>
                  <a:srgbClr val="FFFFFF"/>
                </a:solidFill>
                <a:latin typeface="SAMIM BOLD WOL" panose="020B0603030804020204" pitchFamily="34" charset="0"/>
                <a:ea typeface="Poppins Bold"/>
                <a:cs typeface="SAMIM BOLD WOL" panose="020B0603030804020204" pitchFamily="34" charset="0"/>
                <a:sym typeface="Poppins Bold"/>
              </a:rPr>
              <a:t>کاشانچی</a:t>
            </a:r>
            <a:endParaRPr lang="fa-IR" sz="4400" b="1" dirty="0">
              <a:solidFill>
                <a:srgbClr val="FFFFFF"/>
              </a:solidFill>
              <a:latin typeface="SAMIM BOLD WOL" panose="020B0603030804020204" pitchFamily="34" charset="0"/>
              <a:ea typeface="Poppins Bold"/>
              <a:cs typeface="SAMIM BOLD WOL" panose="020B0603030804020204" pitchFamily="34" charset="0"/>
              <a:sym typeface="Poppins Bold"/>
            </a:endParaRPr>
          </a:p>
          <a:p>
            <a:pPr marL="0" algn="ctr" defTabSz="914400" rtl="1" eaLnBrk="1" latinLnBrk="0" hangingPunct="1">
              <a:lnSpc>
                <a:spcPts val="11958"/>
              </a:lnSpc>
            </a:pPr>
            <a:r>
              <a:rPr lang="fa-IR" sz="4400" b="1" dirty="0" err="1">
                <a:solidFill>
                  <a:srgbClr val="FFFFFF"/>
                </a:solidFill>
                <a:latin typeface="SAMIM BOLD WOL" panose="020B0603030804020204" pitchFamily="34" charset="0"/>
                <a:ea typeface="Poppins Bold"/>
                <a:cs typeface="SAMIM BOLD WOL" panose="020B0603030804020204" pitchFamily="34" charset="0"/>
                <a:sym typeface="Poppins Bold"/>
              </a:rPr>
              <a:t>روژین</a:t>
            </a:r>
            <a:r>
              <a:rPr lang="fa-IR" sz="4400" b="1" dirty="0">
                <a:solidFill>
                  <a:srgbClr val="FFFFFF"/>
                </a:solidFill>
                <a:latin typeface="SAMIM BOLD WOL" panose="020B0603030804020204" pitchFamily="34" charset="0"/>
                <a:ea typeface="Poppins Bold"/>
                <a:cs typeface="SAMIM BOLD WOL" panose="020B0603030804020204" pitchFamily="34" charset="0"/>
                <a:sym typeface="Poppins Bold"/>
              </a:rPr>
              <a:t> صداقت</a:t>
            </a:r>
          </a:p>
          <a:p>
            <a:pPr marL="0" algn="ctr" defTabSz="914400" rtl="1" eaLnBrk="1" latinLnBrk="0" hangingPunct="1">
              <a:lnSpc>
                <a:spcPts val="11958"/>
              </a:lnSpc>
            </a:pPr>
            <a:r>
              <a:rPr lang="fa-IR" sz="4400" b="1" dirty="0">
                <a:solidFill>
                  <a:srgbClr val="FFFFFF"/>
                </a:solidFill>
                <a:latin typeface="SAMIM BOLD WOL" panose="020B0603030804020204" pitchFamily="34" charset="0"/>
                <a:ea typeface="Poppins Bold"/>
                <a:cs typeface="SAMIM BOLD WOL" panose="020B0603030804020204" pitchFamily="34" charset="0"/>
                <a:sym typeface="Poppins Bold"/>
              </a:rPr>
              <a:t>ابوالفضل صادق نژاد</a:t>
            </a:r>
          </a:p>
          <a:p>
            <a:pPr marL="0" algn="ctr" defTabSz="914400" rtl="1" eaLnBrk="1" latinLnBrk="0" hangingPunct="1">
              <a:lnSpc>
                <a:spcPts val="11958"/>
              </a:lnSpc>
            </a:pPr>
            <a:r>
              <a:rPr lang="fa-IR" sz="4400" b="1" dirty="0">
                <a:solidFill>
                  <a:srgbClr val="FFFFFF"/>
                </a:solidFill>
                <a:latin typeface="SAMIM BOLD WOL" panose="020B0603030804020204" pitchFamily="34" charset="0"/>
                <a:ea typeface="Poppins Bold"/>
                <a:cs typeface="SAMIM BOLD WOL" panose="020B0603030804020204" pitchFamily="34" charset="0"/>
                <a:sym typeface="Poppins Bold"/>
              </a:rPr>
              <a:t>امیر مهدی علی نوری</a:t>
            </a:r>
            <a:endParaRPr lang="en-US" sz="4400" b="1" dirty="0">
              <a:solidFill>
                <a:srgbClr val="FFFFFF"/>
              </a:solidFill>
              <a:latin typeface="SAMIM BOLD WOL" panose="020B0603030804020204" pitchFamily="34" charset="0"/>
              <a:ea typeface="Poppins Bold"/>
              <a:cs typeface="SAMIM BOLD WOL" panose="020B0603030804020204" pitchFamily="34" charset="0"/>
              <a:sym typeface="Poppins Bold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C719B45-C11F-6FC4-6F20-64382A1D5F31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E2BB31C-BC9C-2FD7-A1C8-6451ABA3BFAC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BCF4AE-67B4-4961-CD53-D42592104164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A4A2C7-50B9-0878-AC46-D4F177E35C76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1414582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5BBBA-1F15-5C81-02D0-783EAC9C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1A0E8E8B-4BFB-617D-56B9-02A733FCFC1A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DE0F279-B713-241F-8230-1122D7DF21D7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E22DFB9-26E1-5DB3-43A1-4DF12F49B63D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CF0B1F2C-C7C7-89A4-98E9-CFA7443880B6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DB6872D-8FD6-3F8C-7B01-C6A5C628EACE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2EB004A-44EF-D0D4-00FA-7079213B19FA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63C199-C4CD-BEB1-E038-133D709669B5}"/>
              </a:ext>
            </a:extLst>
          </p:cNvPr>
          <p:cNvGrpSpPr/>
          <p:nvPr/>
        </p:nvGrpSpPr>
        <p:grpSpPr>
          <a:xfrm>
            <a:off x="16703084" y="8819688"/>
            <a:ext cx="2174356" cy="2174356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E59645D-F979-59D8-F2D7-E9503ABB7A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FEE366AD-1CE7-8671-5833-E618BEA4E1DA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8621CAC-55FE-8EB8-328D-CF291EABFDF3}"/>
              </a:ext>
            </a:extLst>
          </p:cNvPr>
          <p:cNvGrpSpPr/>
          <p:nvPr/>
        </p:nvGrpSpPr>
        <p:grpSpPr>
          <a:xfrm>
            <a:off x="14208698" y="7930870"/>
            <a:ext cx="352523" cy="352523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83A28A1-E762-CF3A-7B7C-6F7C18F868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B8701AA3-516C-4116-ECFB-E3C2D34FC95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>
            <a:extLst>
              <a:ext uri="{FF2B5EF4-FFF2-40B4-BE49-F238E27FC236}">
                <a16:creationId xmlns:a16="http://schemas.microsoft.com/office/drawing/2014/main" id="{327E135B-FE90-0B16-0A8F-FBB8AB57F755}"/>
              </a:ext>
            </a:extLst>
          </p:cNvPr>
          <p:cNvSpPr/>
          <p:nvPr/>
        </p:nvSpPr>
        <p:spPr>
          <a:xfrm>
            <a:off x="-462887" y="9201689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EFCE58-DC99-AAAF-BB9F-863723B26591}"/>
              </a:ext>
            </a:extLst>
          </p:cNvPr>
          <p:cNvSpPr txBox="1"/>
          <p:nvPr/>
        </p:nvSpPr>
        <p:spPr>
          <a:xfrm>
            <a:off x="3622734" y="2163932"/>
            <a:ext cx="11970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8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تفاوت</a:t>
            </a:r>
            <a:r>
              <a:rPr lang="en-US" sz="48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 </a:t>
            </a:r>
            <a:r>
              <a:rPr lang="fa-IR" sz="48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معمولی با </a:t>
            </a:r>
            <a:r>
              <a:rPr lang="en-US" sz="48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typedef</a:t>
            </a:r>
            <a:r>
              <a:rPr lang="fa-IR" sz="48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شده</a:t>
            </a:r>
            <a:endParaRPr lang="en-US" sz="48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015274-8684-DEF2-7677-4A4BE1E34E6B}"/>
              </a:ext>
            </a:extLst>
          </p:cNvPr>
          <p:cNvSpPr txBox="1"/>
          <p:nvPr/>
        </p:nvSpPr>
        <p:spPr>
          <a:xfrm>
            <a:off x="10071891" y="3510029"/>
            <a:ext cx="68607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با </a:t>
            </a:r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typedef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=&gt; ساده تر</a:t>
            </a:r>
            <a:endParaRPr lang="en-US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AF6277-5385-6861-92CA-8CD658713AAF}"/>
              </a:ext>
            </a:extLst>
          </p:cNvPr>
          <p:cNvSpPr txBox="1"/>
          <p:nvPr/>
        </p:nvSpPr>
        <p:spPr>
          <a:xfrm>
            <a:off x="806848" y="3510029"/>
            <a:ext cx="66107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بدون </a:t>
            </a:r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typedef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=&gt; رسمی تر و طولانی تر</a:t>
            </a:r>
          </a:p>
        </p:txBody>
      </p:sp>
      <p:pic>
        <p:nvPicPr>
          <p:cNvPr id="3" name="Picture 2" descr="A black rectangular object with a black stripe&#10;&#10;AI-generated content may be incorrect.">
            <a:extLst>
              <a:ext uri="{FF2B5EF4-FFF2-40B4-BE49-F238E27FC236}">
                <a16:creationId xmlns:a16="http://schemas.microsoft.com/office/drawing/2014/main" id="{A5215030-1EB3-B0FD-5909-60BF52F67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65" r="50000"/>
          <a:stretch>
            <a:fillRect/>
          </a:stretch>
        </p:blipFill>
        <p:spPr>
          <a:xfrm>
            <a:off x="10233309" y="5635052"/>
            <a:ext cx="7171921" cy="1921386"/>
          </a:xfrm>
          <a:prstGeom prst="rect">
            <a:avLst/>
          </a:prstGeom>
        </p:spPr>
      </p:pic>
      <p:pic>
        <p:nvPicPr>
          <p:cNvPr id="5" name="Picture 4" descr="A black rectangular object with a black stripe&#10;&#10;AI-generated content may be incorrect.">
            <a:extLst>
              <a:ext uri="{FF2B5EF4-FFF2-40B4-BE49-F238E27FC236}">
                <a16:creationId xmlns:a16="http://schemas.microsoft.com/office/drawing/2014/main" id="{C4BE2720-5533-22A0-0490-C44A01EDE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8518"/>
          <a:stretch>
            <a:fillRect/>
          </a:stretch>
        </p:blipFill>
        <p:spPr>
          <a:xfrm>
            <a:off x="684500" y="5635052"/>
            <a:ext cx="6610728" cy="19265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F441C9-3E2F-5BCA-6CE0-603A25ADC622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43E0C4-65CF-A0EA-2C5C-F94DC5EF56F2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4D5D7-543F-15F4-6AEB-816F96D7186F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4A830-D112-7FF4-2882-80D6ABEB85A0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98673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6AFC-0CFD-7504-CFCC-1B511828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>
            <a:extLst>
              <a:ext uri="{FF2B5EF4-FFF2-40B4-BE49-F238E27FC236}">
                <a16:creationId xmlns:a16="http://schemas.microsoft.com/office/drawing/2014/main" id="{CFFEBC38-0EF1-F007-D1B1-91D5839529A2}"/>
              </a:ext>
            </a:extLst>
          </p:cNvPr>
          <p:cNvGrpSpPr/>
          <p:nvPr/>
        </p:nvGrpSpPr>
        <p:grpSpPr>
          <a:xfrm>
            <a:off x="17073281" y="9325944"/>
            <a:ext cx="2174356" cy="2174356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2EC3E6E-E123-E491-31A7-D7123631F8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FA673AD-E939-35AE-876B-0716CFB8FBD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56C66DA-434B-B536-E4DD-04DE9A958941}"/>
              </a:ext>
            </a:extLst>
          </p:cNvPr>
          <p:cNvSpPr txBox="1"/>
          <p:nvPr/>
        </p:nvSpPr>
        <p:spPr>
          <a:xfrm>
            <a:off x="5965311" y="1767667"/>
            <a:ext cx="1175353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r" defTabSz="914400" rtl="1" eaLnBrk="1" latinLnBrk="0" hangingPunct="1"/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مثال عملی : طراحی ساختار مدیریت کاربر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0B23D96-20D6-1961-74F6-B7E3DB4725A2}"/>
              </a:ext>
            </a:extLst>
          </p:cNvPr>
          <p:cNvSpPr txBox="1"/>
          <p:nvPr/>
        </p:nvSpPr>
        <p:spPr>
          <a:xfrm>
            <a:off x="11438709" y="3275422"/>
            <a:ext cx="6440852" cy="90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طراحی اطلاعات پایه کاربر به صورت </a:t>
            </a:r>
            <a:r>
              <a:rPr lang="fa-IR" sz="36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خوانا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و قابل توسعه 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D4480DC-5837-7820-61A6-6CA252D4A869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35A8040-EA12-95EB-D2D3-A7BAD72CA7E9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D0E2EF5-F1C1-A054-D35D-AB421C2D834B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C80F6BA-073F-7255-5116-279DFD140039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5DEA6E2-8496-E882-5BE1-F2C2F4AF9D66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966F6A4-070E-A46F-BC55-C1ADF6416A0B}"/>
              </a:ext>
            </a:extLst>
          </p:cNvPr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931FAC4-5690-AC54-1E11-BA2AF6D60FAB}"/>
              </a:ext>
            </a:extLst>
          </p:cNvPr>
          <p:cNvGrpSpPr/>
          <p:nvPr/>
        </p:nvGrpSpPr>
        <p:grpSpPr>
          <a:xfrm>
            <a:off x="-2579847" y="3305897"/>
            <a:ext cx="9429140" cy="94291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F6EC0B2-89C4-8999-D5B3-07AD98EA42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D63855E-6258-358E-EB9C-8294FBFAEAE2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5735F1F-6DE3-C256-3A02-E2A0A8D96ABE}"/>
              </a:ext>
            </a:extLst>
          </p:cNvPr>
          <p:cNvGrpSpPr/>
          <p:nvPr/>
        </p:nvGrpSpPr>
        <p:grpSpPr>
          <a:xfrm>
            <a:off x="-1957474" y="3904649"/>
            <a:ext cx="8322867" cy="8322867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FAE3B3F-39B0-ADCC-30F2-EA55CEB7B05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08623F5-CD53-D020-6677-A7158333F7B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471831A-6F5C-02FE-6324-DE515964AAAF}"/>
              </a:ext>
            </a:extLst>
          </p:cNvPr>
          <p:cNvGrpSpPr/>
          <p:nvPr/>
        </p:nvGrpSpPr>
        <p:grpSpPr>
          <a:xfrm>
            <a:off x="17254476" y="471018"/>
            <a:ext cx="698047" cy="698047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C4597E3-5B0D-301B-52AD-90C98D400C1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191A668B-8CC3-A439-F2BB-7025C097713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62BC6DF7-0951-6527-8498-D97ADAFB3C22}"/>
              </a:ext>
            </a:extLst>
          </p:cNvPr>
          <p:cNvGrpSpPr/>
          <p:nvPr/>
        </p:nvGrpSpPr>
        <p:grpSpPr>
          <a:xfrm>
            <a:off x="16658106" y="8918271"/>
            <a:ext cx="352523" cy="352523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950533DF-816D-06E4-CF52-D35BCB2E02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F7B77301-4C52-CEA3-85F6-0E1D8E1D966A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2FC808AF-31A9-51F2-6439-3FC9C942DDE5}"/>
              </a:ext>
            </a:extLst>
          </p:cNvPr>
          <p:cNvSpPr/>
          <p:nvPr/>
        </p:nvSpPr>
        <p:spPr>
          <a:xfrm>
            <a:off x="3388252" y="238121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AF1682-C26C-A182-10BD-0E1AB61818A1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156F8F9-18BA-EDF1-C5EB-49873A94C1BF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B5476-50AD-11D7-D244-3F1ABD04B327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96BE5-A33B-33BD-7944-603159578115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35" name="Picture 3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D237E5E1-314B-D6B9-3027-EE2AB50D1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01"/>
          <a:stretch>
            <a:fillRect/>
          </a:stretch>
        </p:blipFill>
        <p:spPr>
          <a:xfrm>
            <a:off x="1511138" y="2717856"/>
            <a:ext cx="8192635" cy="749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BA18C-32E8-8CFE-3C61-382990CB9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50B7680B-B95A-0594-2AD0-653D4EA6EA7A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214B9B7B-0EAE-F291-3E91-CF809FFC00C7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E7E3D612-CD6A-8A3A-CC87-4C7981574EAB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D492C9B-1CFD-D644-66A7-178633079A22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6C1E103-54E7-A8CC-22AA-DB319BDCAB1C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B8C3C5B-8546-7FE9-3B48-09CB85B5B01E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D138666-6851-F3C6-2B8F-EB44376C6294}"/>
              </a:ext>
            </a:extLst>
          </p:cNvPr>
          <p:cNvSpPr txBox="1"/>
          <p:nvPr/>
        </p:nvSpPr>
        <p:spPr>
          <a:xfrm>
            <a:off x="6449475" y="2284739"/>
            <a:ext cx="1106745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نکات مهم برای طراحی حرفه ای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17C888A-1ED4-2E77-3B4A-5DD649E28A95}"/>
              </a:ext>
            </a:extLst>
          </p:cNvPr>
          <p:cNvGrpSpPr/>
          <p:nvPr/>
        </p:nvGrpSpPr>
        <p:grpSpPr>
          <a:xfrm>
            <a:off x="-1763762" y="8132028"/>
            <a:ext cx="3661281" cy="3661281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EA7E5E6-1DEE-DB63-8532-35C1555045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81EE39B-912D-2CFD-6A55-C2BFB114D150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D5078572-A314-7A29-4EE0-0C2F272D9816}"/>
              </a:ext>
            </a:extLst>
          </p:cNvPr>
          <p:cNvSpPr txBox="1"/>
          <p:nvPr/>
        </p:nvSpPr>
        <p:spPr>
          <a:xfrm>
            <a:off x="2237626" y="4192975"/>
            <a:ext cx="12410657" cy="3066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حداقل سازی اعضا : بتوان بعدا به آن اعضای جدید اضافه کرد .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آمادگی برای توسعه : </a:t>
            </a:r>
            <a:r>
              <a:rPr lang="fa-IR" sz="32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وابتگی</a:t>
            </a: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زیاد ایجاد نکند .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هماهنگی با پروژه های بزرگ : در توابع مختلف قابل استفاده باشد . 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5B93708-BFA6-AC1E-735D-D5F80B28E684}"/>
              </a:ext>
            </a:extLst>
          </p:cNvPr>
          <p:cNvGrpSpPr/>
          <p:nvPr/>
        </p:nvGrpSpPr>
        <p:grpSpPr>
          <a:xfrm>
            <a:off x="253168" y="1895318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31CD958-30EF-6812-2765-9A5D9514F6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3B47A19-92DF-8B8A-EF53-6231EC75C564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5D4565FE-1B28-5F53-620C-BEEAA9F7E46B}"/>
              </a:ext>
            </a:extLst>
          </p:cNvPr>
          <p:cNvGrpSpPr/>
          <p:nvPr/>
        </p:nvGrpSpPr>
        <p:grpSpPr>
          <a:xfrm>
            <a:off x="11958102" y="8788221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F4618F2-19D8-1E1D-5CF3-EE63FA8FC8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D44385BC-AD92-BC34-0048-78067030F0D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2FD91E59-1FC7-7929-71E5-D8C207EF5F4B}"/>
              </a:ext>
            </a:extLst>
          </p:cNvPr>
          <p:cNvSpPr/>
          <p:nvPr/>
        </p:nvSpPr>
        <p:spPr>
          <a:xfrm>
            <a:off x="16228398" y="9581823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1779D72-C0B6-87BF-A1CB-7E9CA94993DA}"/>
              </a:ext>
            </a:extLst>
          </p:cNvPr>
          <p:cNvSpPr/>
          <p:nvPr/>
        </p:nvSpPr>
        <p:spPr>
          <a:xfrm rot="1591732">
            <a:off x="-3068766" y="9868828"/>
            <a:ext cx="5199458" cy="4843653"/>
          </a:xfrm>
          <a:custGeom>
            <a:avLst/>
            <a:gdLst/>
            <a:ahLst/>
            <a:cxnLst/>
            <a:rect l="l" t="t" r="r" b="b"/>
            <a:pathLst>
              <a:path w="10036477" h="4713885">
                <a:moveTo>
                  <a:pt x="0" y="0"/>
                </a:moveTo>
                <a:lnTo>
                  <a:pt x="10036476" y="0"/>
                </a:lnTo>
                <a:lnTo>
                  <a:pt x="10036476" y="4713886"/>
                </a:lnTo>
                <a:lnTo>
                  <a:pt x="0" y="471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" r="-100874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597D9710-31C3-2472-B715-46624D62F4E1}"/>
              </a:ext>
            </a:extLst>
          </p:cNvPr>
          <p:cNvSpPr/>
          <p:nvPr/>
        </p:nvSpPr>
        <p:spPr>
          <a:xfrm rot="15740781">
            <a:off x="17470781" y="-2919394"/>
            <a:ext cx="5265713" cy="4843653"/>
          </a:xfrm>
          <a:custGeom>
            <a:avLst/>
            <a:gdLst/>
            <a:ahLst/>
            <a:cxnLst/>
            <a:rect l="l" t="t" r="r" b="b"/>
            <a:pathLst>
              <a:path w="10036477" h="4713885">
                <a:moveTo>
                  <a:pt x="0" y="0"/>
                </a:moveTo>
                <a:lnTo>
                  <a:pt x="10036476" y="0"/>
                </a:lnTo>
                <a:lnTo>
                  <a:pt x="10036476" y="4713886"/>
                </a:lnTo>
                <a:lnTo>
                  <a:pt x="0" y="471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845" r="-2503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5AE0C8-AAB1-5553-F7B2-7A17DB9B9555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EEDA129-3FB0-48BE-9159-5F20A059419D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67099F-D5CD-DE1F-DCED-3FF59CBC8FD7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DBBA1-F0CF-6BFA-5628-83174E0DF582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49677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A62E2-77D5-1B2C-FB32-CBC3FB6F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D638BFF-E253-4112-3361-A108E24B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181"/>
          <a:stretch>
            <a:fillRect/>
          </a:stretch>
        </p:blipFill>
        <p:spPr>
          <a:xfrm>
            <a:off x="5432686" y="1784339"/>
            <a:ext cx="7422627" cy="8220774"/>
          </a:xfrm>
          <a:prstGeom prst="rect">
            <a:avLst/>
          </a:prstGeom>
        </p:spPr>
      </p:pic>
      <p:grpSp>
        <p:nvGrpSpPr>
          <p:cNvPr id="37" name="Group 18">
            <a:extLst>
              <a:ext uri="{FF2B5EF4-FFF2-40B4-BE49-F238E27FC236}">
                <a16:creationId xmlns:a16="http://schemas.microsoft.com/office/drawing/2014/main" id="{51931281-776E-6CE7-FE56-7D8D1D61174E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3204761F-B50D-B2F4-C48F-8CDE198E3FA4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5D56F140-2296-A627-77D1-B9705DFE681E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22C103D-FD4C-8469-54D4-E6FF0A19C4B9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58563EE-6269-8EEF-460C-9F6EEB88AC38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03D75F5-40A6-80CE-EB33-4B07D40251D8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5D58A13-AF03-7314-98AB-94EEFDB9394E}"/>
              </a:ext>
            </a:extLst>
          </p:cNvPr>
          <p:cNvSpPr txBox="1"/>
          <p:nvPr/>
        </p:nvSpPr>
        <p:spPr>
          <a:xfrm>
            <a:off x="2373880" y="553230"/>
            <a:ext cx="643538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جمع بندی بخش دوم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7EFEF2A-83DC-A3F2-7252-91382F699E4E}"/>
              </a:ext>
            </a:extLst>
          </p:cNvPr>
          <p:cNvGrpSpPr/>
          <p:nvPr/>
        </p:nvGrpSpPr>
        <p:grpSpPr>
          <a:xfrm>
            <a:off x="-946724" y="-856781"/>
            <a:ext cx="2392894" cy="2392894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50C4588-6D80-78BE-24A6-88D689AACF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B479E94-261C-F203-9F28-7486C1D31F32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13EAB982-DCA4-1EA3-9896-ABD3749672EA}"/>
              </a:ext>
            </a:extLst>
          </p:cNvPr>
          <p:cNvGrpSpPr/>
          <p:nvPr/>
        </p:nvGrpSpPr>
        <p:grpSpPr>
          <a:xfrm>
            <a:off x="16686966" y="-486987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F16330D-B42D-F6F8-EB85-0858628100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1EC4C60-0260-8F10-9A73-219EF13F6BC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4EDC8207-14B2-2E91-DF4A-B2743B14B720}"/>
              </a:ext>
            </a:extLst>
          </p:cNvPr>
          <p:cNvGrpSpPr/>
          <p:nvPr/>
        </p:nvGrpSpPr>
        <p:grpSpPr>
          <a:xfrm>
            <a:off x="4020790" y="1687369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5B86145-599C-7751-2C6B-EC37290B27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673D4041-D153-46AB-F5CE-A4EB7BC8D96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9D2DE4F6-3D2E-D64A-1A4F-EC29F27400B0}"/>
              </a:ext>
            </a:extLst>
          </p:cNvPr>
          <p:cNvSpPr/>
          <p:nvPr/>
        </p:nvSpPr>
        <p:spPr>
          <a:xfrm>
            <a:off x="15363390" y="8555251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837450D3-D272-A3C7-077C-BE2AA346BFF7}"/>
              </a:ext>
            </a:extLst>
          </p:cNvPr>
          <p:cNvSpPr/>
          <p:nvPr/>
        </p:nvSpPr>
        <p:spPr>
          <a:xfrm rot="12476246">
            <a:off x="11381921" y="1552271"/>
            <a:ext cx="5199458" cy="4843653"/>
          </a:xfrm>
          <a:custGeom>
            <a:avLst/>
            <a:gdLst/>
            <a:ahLst/>
            <a:cxnLst/>
            <a:rect l="l" t="t" r="r" b="b"/>
            <a:pathLst>
              <a:path w="10036477" h="4713885">
                <a:moveTo>
                  <a:pt x="0" y="0"/>
                </a:moveTo>
                <a:lnTo>
                  <a:pt x="10036476" y="0"/>
                </a:lnTo>
                <a:lnTo>
                  <a:pt x="10036476" y="4713886"/>
                </a:lnTo>
                <a:lnTo>
                  <a:pt x="0" y="4713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" r="-100874"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87F89996-29F8-75AA-D7A8-22DBF1608981}"/>
              </a:ext>
            </a:extLst>
          </p:cNvPr>
          <p:cNvSpPr/>
          <p:nvPr/>
        </p:nvSpPr>
        <p:spPr>
          <a:xfrm rot="4775671">
            <a:off x="224669" y="5367644"/>
            <a:ext cx="5265713" cy="4843653"/>
          </a:xfrm>
          <a:custGeom>
            <a:avLst/>
            <a:gdLst/>
            <a:ahLst/>
            <a:cxnLst/>
            <a:rect l="l" t="t" r="r" b="b"/>
            <a:pathLst>
              <a:path w="10036477" h="4713885">
                <a:moveTo>
                  <a:pt x="0" y="0"/>
                </a:moveTo>
                <a:lnTo>
                  <a:pt x="10036476" y="0"/>
                </a:lnTo>
                <a:lnTo>
                  <a:pt x="10036476" y="4713886"/>
                </a:lnTo>
                <a:lnTo>
                  <a:pt x="0" y="4713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845" r="-2503"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1CC94E-326C-DF96-2837-8C08488C7CE8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691EE3-83E6-0DD6-39DF-58EBAA8C816C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64C194-F31C-A108-C6C8-22A67E0A4E29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BC6AB-DA53-50EF-85C6-376B905C809D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7708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8">
            <a:extLst>
              <a:ext uri="{FF2B5EF4-FFF2-40B4-BE49-F238E27FC236}">
                <a16:creationId xmlns:a16="http://schemas.microsoft.com/office/drawing/2014/main" id="{9556A0DD-C046-4243-A226-6943CDD5FA89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E19B1318-3D92-4AAD-9CF8-A4A1D027119D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EE097D47-0BAF-4649-81A0-906B7352E46A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3944600" y="3986292"/>
            <a:ext cx="3461402" cy="19050"/>
          </a:xfrm>
          <a:prstGeom prst="line">
            <a:avLst/>
          </a:prstGeom>
          <a:ln w="38100" cap="flat">
            <a:solidFill>
              <a:srgbClr val="00AF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59678" y="1858320"/>
            <a:ext cx="699148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ایجاد آرایه از ساختار ها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603847" y="3152721"/>
            <a:ext cx="14176678" cy="465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ذخیره چند داده </a:t>
            </a:r>
            <a:r>
              <a:rPr lang="fa-IR" sz="36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ی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مشابه و مدیریت مجموعه ای از داده ها و اشیای هم نوع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456605" y="8347404"/>
            <a:ext cx="698047" cy="69804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255422" y="8171142"/>
            <a:ext cx="352523" cy="35252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63D67D-76E4-934D-E758-832F8B96EDBE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7E53CD7-7E29-5092-86E8-302B41830E1F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8D29A-D1E0-90A6-1226-42098D3AFC50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3F45-D9F3-D724-4913-A44BCA9E293D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35" name="Picture 3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145475AB-FEF4-0026-A0E2-CA31A697A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43"/>
          <a:stretch>
            <a:fillRect/>
          </a:stretch>
        </p:blipFill>
        <p:spPr>
          <a:xfrm>
            <a:off x="978363" y="4152900"/>
            <a:ext cx="5796375" cy="5586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C8C52-C228-E180-3574-8B1AECECE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>
            <a:extLst>
              <a:ext uri="{FF2B5EF4-FFF2-40B4-BE49-F238E27FC236}">
                <a16:creationId xmlns:a16="http://schemas.microsoft.com/office/drawing/2014/main" id="{DEF79AE9-AC04-26E8-AD83-B8AB8CFD3C53}"/>
              </a:ext>
            </a:extLst>
          </p:cNvPr>
          <p:cNvGrpSpPr/>
          <p:nvPr/>
        </p:nvGrpSpPr>
        <p:grpSpPr>
          <a:xfrm>
            <a:off x="17073281" y="9325944"/>
            <a:ext cx="2174356" cy="2174356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059272A-B492-AF67-D91A-2AE9196E620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6C79C97-B11C-171D-6E1B-5D1AD655934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7AE3677-809F-45C0-B163-A6D208751DC3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A4B8821-51C7-C4FC-F9B9-8FBE2858CAEF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8EC7785-2714-0792-4892-3B1F051CADA2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3F8E951C-0281-7F39-9D73-47BD978902EA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EB64545-2EFB-3B37-6F78-ACA86447A3CA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9CB064C-48AA-8EC9-5F64-2CBEBF4F2039}"/>
              </a:ext>
            </a:extLst>
          </p:cNvPr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572EF76-5E99-54FD-BDA8-77EA88C912A5}"/>
              </a:ext>
            </a:extLst>
          </p:cNvPr>
          <p:cNvGrpSpPr/>
          <p:nvPr/>
        </p:nvGrpSpPr>
        <p:grpSpPr>
          <a:xfrm>
            <a:off x="-2579847" y="3305897"/>
            <a:ext cx="9429140" cy="94291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23CAACB-B8A6-E533-CA76-D35476DFB8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602E5A4-41C5-AD17-12BE-14068A317C23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B688E99-D611-13E0-5D32-D2CF503849DE}"/>
              </a:ext>
            </a:extLst>
          </p:cNvPr>
          <p:cNvGrpSpPr/>
          <p:nvPr/>
        </p:nvGrpSpPr>
        <p:grpSpPr>
          <a:xfrm>
            <a:off x="-1957474" y="3904649"/>
            <a:ext cx="8322867" cy="8322867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AD82506-E9A1-5DB2-9F3D-5AB4FFB446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BC4D22A-B863-B224-25A1-50CF2A575E48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28DA810-85DA-FE4E-A9BA-7928F89DB1E8}"/>
              </a:ext>
            </a:extLst>
          </p:cNvPr>
          <p:cNvGrpSpPr/>
          <p:nvPr/>
        </p:nvGrpSpPr>
        <p:grpSpPr>
          <a:xfrm>
            <a:off x="7831330" y="2682817"/>
            <a:ext cx="698047" cy="698047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FBD7ADE-E90A-5D74-5EC1-15633E4448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5CBE7755-10C9-5BF6-65AC-EEF4DC97F82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7740F2F8-8ACF-60B6-FBF6-E7639E69E7F2}"/>
              </a:ext>
            </a:extLst>
          </p:cNvPr>
          <p:cNvGrpSpPr/>
          <p:nvPr/>
        </p:nvGrpSpPr>
        <p:grpSpPr>
          <a:xfrm>
            <a:off x="16658106" y="8918271"/>
            <a:ext cx="352523" cy="352523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2BDB4D78-6D3B-13A7-ABE1-0AAF71FDC8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2B52166C-7FDD-80CC-6751-FCD9DEA61423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1C7CC199-FD0C-725C-C1FC-01435DC1F9A2}"/>
              </a:ext>
            </a:extLst>
          </p:cNvPr>
          <p:cNvSpPr/>
          <p:nvPr/>
        </p:nvSpPr>
        <p:spPr>
          <a:xfrm>
            <a:off x="7494832" y="9618762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780F047-EFA4-715A-CA3C-5843A4283615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80106C-7249-EC9D-38FB-153A8EAE3BC5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68344-2CD3-82D3-D744-4D7CD9B871CA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7E41FF-5C65-2360-D61F-4DC5A85255FF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1CC6E7D5-1AA1-D044-4B48-41B6E7B04DF3}"/>
              </a:ext>
            </a:extLst>
          </p:cNvPr>
          <p:cNvSpPr txBox="1"/>
          <p:nvPr/>
        </p:nvSpPr>
        <p:spPr>
          <a:xfrm>
            <a:off x="7831330" y="2004389"/>
            <a:ext cx="1120842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54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مقداردهی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اولیه آرایه </a:t>
            </a:r>
            <a:r>
              <a:rPr lang="fa-IR" sz="54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ی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</a:p>
        </p:txBody>
      </p:sp>
      <p:sp>
        <p:nvSpPr>
          <p:cNvPr id="34" name="TextBox 36">
            <a:extLst>
              <a:ext uri="{FF2B5EF4-FFF2-40B4-BE49-F238E27FC236}">
                <a16:creationId xmlns:a16="http://schemas.microsoft.com/office/drawing/2014/main" id="{9611A371-FC93-42AB-2B06-6F0DA33B9180}"/>
              </a:ext>
            </a:extLst>
          </p:cNvPr>
          <p:cNvSpPr txBox="1"/>
          <p:nvPr/>
        </p:nvSpPr>
        <p:spPr>
          <a:xfrm>
            <a:off x="5778684" y="4721505"/>
            <a:ext cx="11208421" cy="465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ts val="3400"/>
              </a:lnSpc>
            </a:pPr>
            <a:r>
              <a:rPr lang="fa-IR" sz="36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مقداردهی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همزمان چند </a:t>
            </a: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structure 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و خوانایی بالاتر آن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pic>
        <p:nvPicPr>
          <p:cNvPr id="37" name="Picture 3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0102F37-8F93-C676-F34A-02066EF17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53"/>
          <a:stretch>
            <a:fillRect/>
          </a:stretch>
        </p:blipFill>
        <p:spPr>
          <a:xfrm>
            <a:off x="7249375" y="5667390"/>
            <a:ext cx="9170594" cy="347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0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54652" y="9199822"/>
            <a:ext cx="2174356" cy="217435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837571" y="2278158"/>
            <a:ext cx="698047" cy="69804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124393" y="8940135"/>
            <a:ext cx="352523" cy="35252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-542381" y="9199822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070123" y="1873800"/>
            <a:ext cx="11491098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3400"/>
              </a:lnSpc>
            </a:pP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ارسال </a:t>
            </a: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structure</a:t>
            </a: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به تابع  </a:t>
            </a: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(By Value)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20F042-B1AA-40EE-39BD-6F047E123FD2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4B92E68-B881-BACE-F5CD-64D3E742BD54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E9DF82-E589-BAD6-01BB-359E715AFA23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62EADE-820B-01CE-AB9A-9A3C2EC3BF23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44" name="AutoShape 7">
            <a:extLst>
              <a:ext uri="{FF2B5EF4-FFF2-40B4-BE49-F238E27FC236}">
                <a16:creationId xmlns:a16="http://schemas.microsoft.com/office/drawing/2014/main" id="{977EDC97-6E08-1597-3199-AE41A0BF2F97}"/>
              </a:ext>
            </a:extLst>
          </p:cNvPr>
          <p:cNvSpPr/>
          <p:nvPr/>
        </p:nvSpPr>
        <p:spPr>
          <a:xfrm>
            <a:off x="901363" y="5692951"/>
            <a:ext cx="15975261" cy="40929"/>
          </a:xfrm>
          <a:prstGeom prst="line">
            <a:avLst/>
          </a:prstGeom>
          <a:ln w="38100" cap="flat">
            <a:solidFill>
              <a:srgbClr val="134F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TextBox 36">
            <a:extLst>
              <a:ext uri="{FF2B5EF4-FFF2-40B4-BE49-F238E27FC236}">
                <a16:creationId xmlns:a16="http://schemas.microsoft.com/office/drawing/2014/main" id="{DD8D6018-73D5-CBB2-5E9D-F8F4CA4F0085}"/>
              </a:ext>
            </a:extLst>
          </p:cNvPr>
          <p:cNvSpPr txBox="1"/>
          <p:nvPr/>
        </p:nvSpPr>
        <p:spPr>
          <a:xfrm>
            <a:off x="10135957" y="3553784"/>
            <a:ext cx="6740667" cy="901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ts val="34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کپی کامل </a:t>
            </a: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structure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فقط برای خواندن اطلاعات مناسب است .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540A95E-A0A5-DA58-0BE3-BF171086E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365" b="669"/>
          <a:stretch>
            <a:fillRect/>
          </a:stretch>
        </p:blipFill>
        <p:spPr>
          <a:xfrm>
            <a:off x="341318" y="2771657"/>
            <a:ext cx="8802682" cy="2155671"/>
          </a:xfrm>
          <a:prstGeom prst="rect">
            <a:avLst/>
          </a:prstGeom>
        </p:spPr>
      </p:pic>
      <p:sp>
        <p:nvSpPr>
          <p:cNvPr id="48" name="TextBox 37">
            <a:extLst>
              <a:ext uri="{FF2B5EF4-FFF2-40B4-BE49-F238E27FC236}">
                <a16:creationId xmlns:a16="http://schemas.microsoft.com/office/drawing/2014/main" id="{AAC96AEE-B226-A1FB-6CA2-0DA5BBC69595}"/>
              </a:ext>
            </a:extLst>
          </p:cNvPr>
          <p:cNvSpPr txBox="1"/>
          <p:nvPr/>
        </p:nvSpPr>
        <p:spPr>
          <a:xfrm>
            <a:off x="3070123" y="6337214"/>
            <a:ext cx="11491098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3400"/>
              </a:lnSpc>
            </a:pP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ارسال </a:t>
            </a: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structure</a:t>
            </a: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به تابع  </a:t>
            </a: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(By Pointer)</a:t>
            </a:r>
          </a:p>
        </p:txBody>
      </p:sp>
      <p:sp>
        <p:nvSpPr>
          <p:cNvPr id="49" name="TextBox 36">
            <a:extLst>
              <a:ext uri="{FF2B5EF4-FFF2-40B4-BE49-F238E27FC236}">
                <a16:creationId xmlns:a16="http://schemas.microsoft.com/office/drawing/2014/main" id="{D30D4626-4CEE-EAA4-7881-4FEAB4A072B2}"/>
              </a:ext>
            </a:extLst>
          </p:cNvPr>
          <p:cNvSpPr txBox="1"/>
          <p:nvPr/>
        </p:nvSpPr>
        <p:spPr>
          <a:xfrm>
            <a:off x="11043441" y="7428812"/>
            <a:ext cx="6740667" cy="465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ts val="34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بدون کپی کردن و امکان تغییر مقدار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pic>
        <p:nvPicPr>
          <p:cNvPr id="51" name="Picture 5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5A7B29C-52ED-9F37-67A6-BCB280DD4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5329" b="3044"/>
          <a:stretch>
            <a:fillRect/>
          </a:stretch>
        </p:blipFill>
        <p:spPr>
          <a:xfrm>
            <a:off x="1395722" y="7105458"/>
            <a:ext cx="8641948" cy="2575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7035F-ED08-EEA7-4A23-3D30734C3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E05351FE-E5AD-EF30-932E-B84A55FBF6B8}"/>
              </a:ext>
            </a:extLst>
          </p:cNvPr>
          <p:cNvSpPr txBox="1"/>
          <p:nvPr/>
        </p:nvSpPr>
        <p:spPr>
          <a:xfrm>
            <a:off x="3980559" y="1780327"/>
            <a:ext cx="8924197" cy="90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تفاوت </a:t>
            </a: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By Value</a:t>
            </a: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و </a:t>
            </a: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By Pointer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88054BD-EF70-08A3-7654-594C58409A91}"/>
              </a:ext>
            </a:extLst>
          </p:cNvPr>
          <p:cNvSpPr txBox="1"/>
          <p:nvPr/>
        </p:nvSpPr>
        <p:spPr>
          <a:xfrm>
            <a:off x="8401373" y="3682945"/>
            <a:ext cx="752384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en-US" sz="40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By Value </a:t>
            </a:r>
            <a:r>
              <a:rPr lang="fa-IR" sz="40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=&gt; امن ولی پرهزینه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95FC4D7-A867-ABC5-68E3-FF445AFC0416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CF88D6A-4FB4-843C-DC08-748DB83FD658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8363918-B3D2-4B94-80A3-42A8D77C162B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211480C4-ACBB-8386-1C14-701F3F18C3FD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2A780E1-F2B0-81CD-4416-08939DA150B0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A017221-4F23-D104-5486-72CDF32443CB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7D9B64CA-79A3-BFE7-DA43-5FF117F6FBE2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93F9DB87-ACA2-5A73-70F0-0D2490517B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F404E77-701A-917E-490B-EA5A495DAEF4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9A7A7387-845A-FBDD-28A3-0A40AE3F8239}"/>
              </a:ext>
            </a:extLst>
          </p:cNvPr>
          <p:cNvGrpSpPr/>
          <p:nvPr/>
        </p:nvGrpSpPr>
        <p:grpSpPr>
          <a:xfrm>
            <a:off x="15475208" y="2318271"/>
            <a:ext cx="698047" cy="698047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AF832707-54D1-BB5E-29EC-2F3E45B086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35ED2D0D-23A2-708C-6C82-A82C03D80782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D32DF4E5-1A08-3810-EBCA-E6193D672621}"/>
              </a:ext>
            </a:extLst>
          </p:cNvPr>
          <p:cNvGrpSpPr/>
          <p:nvPr/>
        </p:nvGrpSpPr>
        <p:grpSpPr>
          <a:xfrm>
            <a:off x="8791477" y="8922918"/>
            <a:ext cx="352523" cy="352523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A1922219-95C5-B4F7-CBE5-B816A06A56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6059D5A9-182F-BF5B-FF9E-B82D98EE4FA3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3C027A-25C5-C018-4BE0-858FB5757ABC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1155E90-10D3-4F71-5EE0-49E2881DBC80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A62B9-EB5D-E6A9-9DAE-D7DF865BF166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D095F-7B44-FD38-E266-D4A7D41E24AE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5" name="Freeform 33">
            <a:extLst>
              <a:ext uri="{FF2B5EF4-FFF2-40B4-BE49-F238E27FC236}">
                <a16:creationId xmlns:a16="http://schemas.microsoft.com/office/drawing/2014/main" id="{5BD176EB-8844-8ECF-5245-9D1936064FD8}"/>
              </a:ext>
            </a:extLst>
          </p:cNvPr>
          <p:cNvSpPr/>
          <p:nvPr/>
        </p:nvSpPr>
        <p:spPr>
          <a:xfrm>
            <a:off x="16459200" y="8787463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80F19E3E-3AC2-17B0-DDD2-5AEC5773A028}"/>
              </a:ext>
            </a:extLst>
          </p:cNvPr>
          <p:cNvSpPr txBox="1"/>
          <p:nvPr/>
        </p:nvSpPr>
        <p:spPr>
          <a:xfrm>
            <a:off x="8734877" y="5842365"/>
            <a:ext cx="752384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en-US" sz="40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By Pointer </a:t>
            </a:r>
            <a:r>
              <a:rPr lang="fa-IR" sz="40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=&gt; سریع و قابل تغییر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E7E89-FCB7-14FF-E28D-90B84A132CAC}"/>
              </a:ext>
            </a:extLst>
          </p:cNvPr>
          <p:cNvSpPr txBox="1"/>
          <p:nvPr/>
        </p:nvSpPr>
        <p:spPr>
          <a:xfrm>
            <a:off x="5562157" y="7367252"/>
            <a:ext cx="816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هر جا تغییر </a:t>
            </a:r>
            <a:r>
              <a:rPr lang="fa-IR" sz="3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بخوایم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، </a:t>
            </a:r>
            <a:r>
              <a:rPr lang="fa-IR" sz="3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پوینتر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میفرستیم!</a:t>
            </a:r>
            <a:endParaRPr lang="en-US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67A3E-08B2-90F9-C3ED-4F12FBCD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>
            <a:extLst>
              <a:ext uri="{FF2B5EF4-FFF2-40B4-BE49-F238E27FC236}">
                <a16:creationId xmlns:a16="http://schemas.microsoft.com/office/drawing/2014/main" id="{D33B0857-E875-0737-ACAE-6CB8D3EA6748}"/>
              </a:ext>
            </a:extLst>
          </p:cNvPr>
          <p:cNvGrpSpPr/>
          <p:nvPr/>
        </p:nvGrpSpPr>
        <p:grpSpPr>
          <a:xfrm>
            <a:off x="17073281" y="9325944"/>
            <a:ext cx="2174356" cy="2174356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CE6FE93-12C1-5947-C949-670788A023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E4252330-DD35-0C61-7568-55C43C441933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2B0EA45-B1F3-7C14-27CF-1A8BCE11EF62}"/>
              </a:ext>
            </a:extLst>
          </p:cNvPr>
          <p:cNvSpPr txBox="1"/>
          <p:nvPr/>
        </p:nvSpPr>
        <p:spPr>
          <a:xfrm>
            <a:off x="8902553" y="1767667"/>
            <a:ext cx="881629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r" defTabSz="914400" rtl="1" eaLnBrk="1" latinLnBrk="0" hangingPunct="1"/>
            <a:r>
              <a:rPr lang="fa-IR" sz="54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پیمایش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آرایه ای از 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endParaRPr lang="fa-IR" sz="54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DB8E418-D45A-B20F-843C-F5192702F713}"/>
              </a:ext>
            </a:extLst>
          </p:cNvPr>
          <p:cNvSpPr txBox="1"/>
          <p:nvPr/>
        </p:nvSpPr>
        <p:spPr>
          <a:xfrm>
            <a:off x="6436135" y="4299601"/>
            <a:ext cx="835970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/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استفاده از حلقه </a:t>
            </a: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for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برای دسترسی به اعضا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0732799C-BBEE-0112-387A-AD160A52E39A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3F225FF-696E-496A-1E94-21889C61B6B5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F9B95A2-9FEE-7DC0-950E-626E751ADD01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ADC177C7-FD88-F8F2-B212-D9FEB5CEB1D0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A020A45-9793-2D24-A681-332B1F30363F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36B648A-4FB3-80A9-C586-4C7769448B10}"/>
              </a:ext>
            </a:extLst>
          </p:cNvPr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8B1945C-EFE4-8B2F-C08A-C0177784BB6A}"/>
              </a:ext>
            </a:extLst>
          </p:cNvPr>
          <p:cNvGrpSpPr/>
          <p:nvPr/>
        </p:nvGrpSpPr>
        <p:grpSpPr>
          <a:xfrm>
            <a:off x="-2579847" y="3305897"/>
            <a:ext cx="9429140" cy="94291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C5700ED-E274-7F33-35BD-D5659A32EC6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CDF7834-64ED-1FC4-9C94-E2B40B2BB7C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2FEF15A-EF35-1432-9D24-D7EA6D6CF9F9}"/>
              </a:ext>
            </a:extLst>
          </p:cNvPr>
          <p:cNvGrpSpPr/>
          <p:nvPr/>
        </p:nvGrpSpPr>
        <p:grpSpPr>
          <a:xfrm>
            <a:off x="-1957474" y="3904649"/>
            <a:ext cx="8322867" cy="8322867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E40AEE8-1D64-796E-0648-FF8C6993D5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1769845-4F52-2486-0EC7-0D3C889ADEDF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149D25F-15F5-7E5B-744E-04132812FABD}"/>
              </a:ext>
            </a:extLst>
          </p:cNvPr>
          <p:cNvGrpSpPr/>
          <p:nvPr/>
        </p:nvGrpSpPr>
        <p:grpSpPr>
          <a:xfrm>
            <a:off x="7831330" y="2682817"/>
            <a:ext cx="698047" cy="698047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62C9639-771C-E1B2-FDBD-1BE354529A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E402129-66DB-B591-43C8-A47432FEE2DB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2D9505FA-D01E-4695-049C-9878BF422E56}"/>
              </a:ext>
            </a:extLst>
          </p:cNvPr>
          <p:cNvGrpSpPr/>
          <p:nvPr/>
        </p:nvGrpSpPr>
        <p:grpSpPr>
          <a:xfrm>
            <a:off x="16658106" y="8918271"/>
            <a:ext cx="352523" cy="352523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8CEC365F-DF7A-6EE6-FBB3-834CC13695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E86D7FCB-53D8-E3EE-4816-60E70835F1C0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62C305CE-2B40-02C2-C8D4-CA8201519201}"/>
              </a:ext>
            </a:extLst>
          </p:cNvPr>
          <p:cNvSpPr/>
          <p:nvPr/>
        </p:nvSpPr>
        <p:spPr>
          <a:xfrm>
            <a:off x="15141784" y="2874904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8EF6EB-E85C-D89E-0382-F2F3F5568E99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A742E7-29FC-C9ED-E63B-5670B4C3D23D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BEDAA8-806D-F19E-EEC4-C3480B98C64C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31A96D-6F41-3DF2-DECD-C97DBB32E500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70E0A-3361-F6B6-FFBC-DF7D34518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48" y="5772336"/>
            <a:ext cx="10750127" cy="206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9691-E1D5-7CA7-108E-73D88B202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C8232336-7648-F2AC-E985-DE1274B29E05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88A9C027-802E-B6FC-4C3B-F3590C063470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6D063007-82E7-B7CA-2CFD-A68C46B3F13C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20BE5D2-3746-45FA-BD51-A67D548AEDCB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0DD053-1351-4D7C-5DC6-B063FD7C9295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448CDF6-D0EE-701A-CE5D-E600A90C55FC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28ED86B-5DF2-0DA7-26E4-6BA1927EEA66}"/>
              </a:ext>
            </a:extLst>
          </p:cNvPr>
          <p:cNvSpPr txBox="1"/>
          <p:nvPr/>
        </p:nvSpPr>
        <p:spPr>
          <a:xfrm>
            <a:off x="3289181" y="1713902"/>
            <a:ext cx="1152335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جستجو در آرایه ای از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479CBC6-44BA-35A2-0934-9D8ACD27D6E7}"/>
              </a:ext>
            </a:extLst>
          </p:cNvPr>
          <p:cNvGrpSpPr/>
          <p:nvPr/>
        </p:nvGrpSpPr>
        <p:grpSpPr>
          <a:xfrm>
            <a:off x="10621658" y="3044440"/>
            <a:ext cx="9920384" cy="9920384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B8E421C-943A-E51B-21E2-CFEBB29C52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5D1B6CF-B899-1767-CA90-DFFF9A52E46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A3FD962-DE2F-F2AB-A55C-609C009204F1}"/>
              </a:ext>
            </a:extLst>
          </p:cNvPr>
          <p:cNvGrpSpPr/>
          <p:nvPr/>
        </p:nvGrpSpPr>
        <p:grpSpPr>
          <a:xfrm>
            <a:off x="11203611" y="3626394"/>
            <a:ext cx="8756476" cy="8756476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3446386-3D5F-EBB0-45AD-D2F2DCFE9F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4C5E865-B424-B833-2750-8265E17A9A4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357544DF-1532-5449-106B-F4FB904B29DD}"/>
              </a:ext>
            </a:extLst>
          </p:cNvPr>
          <p:cNvSpPr txBox="1"/>
          <p:nvPr/>
        </p:nvSpPr>
        <p:spPr>
          <a:xfrm>
            <a:off x="5340111" y="3249698"/>
            <a:ext cx="5110703" cy="1435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/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پیدا کردن داده خاص </a:t>
            </a:r>
          </a:p>
          <a:p>
            <a:pPr marL="0" algn="just" defTabSz="914400" rtl="1" eaLnBrk="1" latinLnBrk="0" hangingPunct="1"/>
            <a:endParaRPr lang="fa-IR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استفاده در پروژه ها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B3A9F76-0327-3595-7D18-5D0BB147DEC2}"/>
              </a:ext>
            </a:extLst>
          </p:cNvPr>
          <p:cNvGrpSpPr/>
          <p:nvPr/>
        </p:nvGrpSpPr>
        <p:grpSpPr>
          <a:xfrm>
            <a:off x="17173674" y="357080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3D6BB5FC-585C-0C13-990B-79E964F52D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7E361B9E-7336-4A86-E495-24F82C765AE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D62F704F-C021-3751-408F-45E4CBCBC261}"/>
              </a:ext>
            </a:extLst>
          </p:cNvPr>
          <p:cNvSpPr/>
          <p:nvPr/>
        </p:nvSpPr>
        <p:spPr>
          <a:xfrm>
            <a:off x="6291052" y="8787463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1150BA6-1761-2D70-A7DF-3F1973857677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2C05472-43E2-6B4A-510C-977851D4C00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8111D2C-81EE-AC5A-0C06-ADD82B4D4C38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5DF00CB-F0E4-F5B3-98AC-75934A5DDD3C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646FC00-B41E-8E52-8B10-6BE0557D1884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E6A62-DD2D-EE16-F19F-CEAE84D6E130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6287AA-EFC5-35AA-EF11-8328B44C6B2D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CFEC9-2891-483B-9A2A-299CF9108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6"/>
          <a:stretch>
            <a:fillRect/>
          </a:stretch>
        </p:blipFill>
        <p:spPr>
          <a:xfrm>
            <a:off x="163655" y="4835277"/>
            <a:ext cx="10352913" cy="3651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2C7D6C-BDCA-7306-329C-91EB2FF87C1B}"/>
              </a:ext>
            </a:extLst>
          </p:cNvPr>
          <p:cNvSpPr txBox="1"/>
          <p:nvPr/>
        </p:nvSpPr>
        <p:spPr>
          <a:xfrm>
            <a:off x="3654094" y="8932915"/>
            <a:ext cx="678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خروجی تابع </a:t>
            </a:r>
            <a:r>
              <a:rPr lang="fa-IR" sz="32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اندیس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دانشجو یا ۱- است</a:t>
            </a:r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30617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21183600" y="2234291"/>
            <a:ext cx="26187884" cy="11059563"/>
            <a:chOff x="76200" y="-266104"/>
            <a:chExt cx="2374298" cy="1002704"/>
          </a:xfrm>
          <a:solidFill>
            <a:srgbClr val="154D51"/>
          </a:solidFill>
        </p:grpSpPr>
        <p:sp>
          <p:nvSpPr>
            <p:cNvPr id="26" name="Freeform 26"/>
            <p:cNvSpPr/>
            <p:nvPr/>
          </p:nvSpPr>
          <p:spPr>
            <a:xfrm>
              <a:off x="1637698" y="-26610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27" name="TextBox 2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791477" y="7308349"/>
            <a:ext cx="352523" cy="35252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AC27FD9-A9DB-F22F-7EA4-21E7F29BD2C1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75F9224-2A2F-2966-4A28-0C2D2560DD33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822DCC-D9F4-3D36-5EFA-3774C4A2518B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FCD39A-01BE-5FD5-5386-3FB6A6C226EC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3AC556-B552-27A8-BAA6-C429EB845A13}"/>
              </a:ext>
            </a:extLst>
          </p:cNvPr>
          <p:cNvSpPr txBox="1"/>
          <p:nvPr/>
        </p:nvSpPr>
        <p:spPr>
          <a:xfrm>
            <a:off x="2895600" y="2552700"/>
            <a:ext cx="1166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200" dirty="0">
              <a:latin typeface="SAMIM BOLD WOL" panose="020B0603030804020204" pitchFamily="34" charset="0"/>
              <a:cs typeface="SAMIM BOLD WOL" panose="020B06030308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774453-9708-9D6F-6A17-9FC1E25F2693}"/>
              </a:ext>
            </a:extLst>
          </p:cNvPr>
          <p:cNvSpPr txBox="1"/>
          <p:nvPr/>
        </p:nvSpPr>
        <p:spPr>
          <a:xfrm>
            <a:off x="1092670" y="6078682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مبانی و ضرورت </a:t>
            </a:r>
            <a:r>
              <a:rPr lang="fa-IR" sz="36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استقاده</a:t>
            </a:r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از ساختار</a:t>
            </a:r>
            <a:endParaRPr lang="en-US" sz="36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F2E0DF-E2B8-79F1-050A-A5A2EEE2599F}"/>
              </a:ext>
            </a:extLst>
          </p:cNvPr>
          <p:cNvSpPr txBox="1"/>
          <p:nvPr/>
        </p:nvSpPr>
        <p:spPr>
          <a:xfrm rot="18835029">
            <a:off x="-2359974" y="3477770"/>
            <a:ext cx="4876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0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نحوه‌ی</a:t>
            </a:r>
            <a:r>
              <a:rPr lang="fa-IR" sz="3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تعریف، </a:t>
            </a:r>
            <a:r>
              <a:rPr lang="fa-IR" sz="30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مقداردهی</a:t>
            </a:r>
            <a:r>
              <a:rPr lang="fa-IR" sz="3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طراحی ساختارها</a:t>
            </a:r>
          </a:p>
          <a:p>
            <a:endParaRPr lang="en-US" dirty="0"/>
          </a:p>
        </p:txBody>
      </p:sp>
      <p:grpSp>
        <p:nvGrpSpPr>
          <p:cNvPr id="22" name="Group 22"/>
          <p:cNvGrpSpPr/>
          <p:nvPr/>
        </p:nvGrpSpPr>
        <p:grpSpPr>
          <a:xfrm rot="11527712">
            <a:off x="-17619776" y="-556816"/>
            <a:ext cx="23016391" cy="10505818"/>
            <a:chOff x="-7144173" y="-2860575"/>
            <a:chExt cx="7880773" cy="3597175"/>
          </a:xfrm>
          <a:solidFill>
            <a:srgbClr val="1A3D45"/>
          </a:solidFill>
        </p:grpSpPr>
        <p:sp>
          <p:nvSpPr>
            <p:cNvPr id="24" name="TextBox 2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  <p:sp>
          <p:nvSpPr>
            <p:cNvPr id="23" name="Freeform 23"/>
            <p:cNvSpPr/>
            <p:nvPr/>
          </p:nvSpPr>
          <p:spPr>
            <a:xfrm rot="2764481">
              <a:off x="-7144173" y="-2860575"/>
              <a:ext cx="3189904" cy="3189903"/>
            </a:xfrm>
            <a:prstGeom prst="pie">
              <a:avLst>
                <a:gd name="adj1" fmla="val 9207642"/>
                <a:gd name="adj2" fmla="val 5390051"/>
              </a:avLst>
            </a:prstGeom>
            <a:grpFill/>
            <a:effectLst>
              <a:innerShdw blurRad="1270000" dist="50800" dir="21540000">
                <a:prstClr val="black">
                  <a:alpha val="50000"/>
                </a:prstClr>
              </a:innerShdw>
            </a:effectLst>
          </p:spPr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E2198AE-B5DE-7E40-AED5-A6B371CA3517}"/>
              </a:ext>
            </a:extLst>
          </p:cNvPr>
          <p:cNvSpPr txBox="1"/>
          <p:nvPr/>
        </p:nvSpPr>
        <p:spPr>
          <a:xfrm>
            <a:off x="9150927" y="2749050"/>
            <a:ext cx="1044896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300" b="1" dirty="0">
                <a:solidFill>
                  <a:schemeClr val="bg1">
                    <a:lumMod val="85000"/>
                  </a:schemeClr>
                </a:solidFill>
                <a:latin typeface="Comic Sans MS" panose="030F0902030302020204" pitchFamily="66" charset="0"/>
                <a:ea typeface="HGPSoeiKakugothicUB" panose="020B0900000000000000" pitchFamily="34" charset="-128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0200-31AE-B657-ED70-79B906431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FED0808A-2193-BED7-96C6-9EBEE4B2F665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33F937B-C57C-F75A-CCF0-99D4B7F5AE85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8793F77-768D-CC19-B93C-0EB7E060F70A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9B6D6B2C-0FC2-1A35-E68F-CBC1D568977F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7990E66-6C4C-0FB4-EFC7-D1BC836867A2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7056FE5-6A83-EF07-3765-1A7E9844CC75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3ECC520-E2A4-5D79-5D71-CDD8A4E895E2}"/>
              </a:ext>
            </a:extLst>
          </p:cNvPr>
          <p:cNvGrpSpPr/>
          <p:nvPr/>
        </p:nvGrpSpPr>
        <p:grpSpPr>
          <a:xfrm>
            <a:off x="16703084" y="8819688"/>
            <a:ext cx="2174356" cy="2174356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80D25F8-53BD-0D67-5AAF-0F860DCF67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BEBBB3E8-4778-6249-2BD2-997401E9BCB6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E181F75E-EF17-5B3B-0780-09787AA3FDEB}"/>
              </a:ext>
            </a:extLst>
          </p:cNvPr>
          <p:cNvGrpSpPr/>
          <p:nvPr/>
        </p:nvGrpSpPr>
        <p:grpSpPr>
          <a:xfrm>
            <a:off x="122147" y="3224748"/>
            <a:ext cx="1992025" cy="1864311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25D22FF-8292-C1ED-0C1D-B57C280473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65B1A4D-FE94-E816-BFB9-4B22CB40A15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>
            <a:extLst>
              <a:ext uri="{FF2B5EF4-FFF2-40B4-BE49-F238E27FC236}">
                <a16:creationId xmlns:a16="http://schemas.microsoft.com/office/drawing/2014/main" id="{1B0B4997-BDFA-7B04-2323-93BAE51BAE33}"/>
              </a:ext>
            </a:extLst>
          </p:cNvPr>
          <p:cNvSpPr/>
          <p:nvPr/>
        </p:nvSpPr>
        <p:spPr>
          <a:xfrm>
            <a:off x="-462887" y="9201689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B61E9C-526E-CE15-B538-5AC68E3AC313}"/>
              </a:ext>
            </a:extLst>
          </p:cNvPr>
          <p:cNvSpPr txBox="1"/>
          <p:nvPr/>
        </p:nvSpPr>
        <p:spPr>
          <a:xfrm>
            <a:off x="3158788" y="2003607"/>
            <a:ext cx="11970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مرتب سازی آرایه </a:t>
            </a:r>
            <a:r>
              <a:rPr lang="fa-IR" sz="54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ی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endParaRPr lang="en-US" sz="54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434DA4-8B44-6C0F-D050-473111C2FFBE}"/>
              </a:ext>
            </a:extLst>
          </p:cNvPr>
          <p:cNvSpPr txBox="1"/>
          <p:nvPr/>
        </p:nvSpPr>
        <p:spPr>
          <a:xfrm>
            <a:off x="3649463" y="3489127"/>
            <a:ext cx="1098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مرتب سازی بر اساس فیلد خاص --- </a:t>
            </a:r>
            <a:r>
              <a:rPr lang="fa-IR" sz="3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الگوریتم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ساده</a:t>
            </a:r>
            <a:endParaRPr lang="en-US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CE50C2-8DAA-E805-0628-0FFA932A169F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CEB3E-305B-D43C-2946-8D40C18BFC22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9EB3-6D66-6317-AFD3-B88382A7462F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6EE59-9B92-77C1-6E00-B21A1633AE66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BB3C0-F2AD-6834-7153-5BB438970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00" y="4168069"/>
            <a:ext cx="9651196" cy="5043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297C22-F2D2-9E31-F347-B9BEB824D939}"/>
              </a:ext>
            </a:extLst>
          </p:cNvPr>
          <p:cNvSpPr txBox="1"/>
          <p:nvPr/>
        </p:nvSpPr>
        <p:spPr>
          <a:xfrm>
            <a:off x="4113410" y="9428491"/>
            <a:ext cx="1098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در اینجا کل </a:t>
            </a:r>
            <a:r>
              <a:rPr lang="en-US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جا به جا میشه ، نه فقط یک عضو!</a:t>
            </a:r>
            <a:endParaRPr lang="en-US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marL="0" algn="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6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9817-C85C-01DD-5574-EDCA89B14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>
            <a:extLst>
              <a:ext uri="{FF2B5EF4-FFF2-40B4-BE49-F238E27FC236}">
                <a16:creationId xmlns:a16="http://schemas.microsoft.com/office/drawing/2014/main" id="{FC464A48-60A1-4F19-4E5D-EBCC6B7CCAC0}"/>
              </a:ext>
            </a:extLst>
          </p:cNvPr>
          <p:cNvGrpSpPr/>
          <p:nvPr/>
        </p:nvGrpSpPr>
        <p:grpSpPr>
          <a:xfrm>
            <a:off x="0" y="0"/>
            <a:ext cx="18288000" cy="10286134"/>
            <a:chOff x="0" y="2737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A7F290C-AFC9-9972-6290-DB3FA3DBFD9F}"/>
                </a:ext>
              </a:extLst>
            </p:cNvPr>
            <p:cNvSpPr/>
            <p:nvPr/>
          </p:nvSpPr>
          <p:spPr>
            <a:xfrm>
              <a:off x="0" y="2737"/>
              <a:ext cx="812800" cy="812800"/>
            </a:xfrm>
            <a:prstGeom prst="rect">
              <a:avLst/>
            </a:prstGeom>
            <a:gradFill>
              <a:gsLst>
                <a:gs pos="39000">
                  <a:srgbClr val="10595A"/>
                </a:gs>
                <a:gs pos="0">
                  <a:srgbClr val="009589"/>
                </a:gs>
                <a:gs pos="100000">
                  <a:srgbClr val="221524">
                    <a:alpha val="100000"/>
                  </a:srgbClr>
                </a:gs>
              </a:gsLst>
              <a:lin ang="0" scaled="0"/>
            </a:gra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E1950380-01EF-8379-8067-816483E4509F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B6AC16B-F986-14F6-AD34-5E1E8A94453C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5A8F4C2-9C69-81DB-0B3D-C0B4F4F4F372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B6636602-1286-C32C-9B28-87303B277DA1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71EA0334-EA2A-DDAB-CB8B-3BCE1218FC38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DF64AAB-C3F6-E0AD-24CE-B9403853BA25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4C699B6-CB3B-69E5-A512-EDD80A418F90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C1EE0E3-4239-5F10-E651-52D0EAE7ABD7}"/>
              </a:ext>
            </a:extLst>
          </p:cNvPr>
          <p:cNvGrpSpPr/>
          <p:nvPr/>
        </p:nvGrpSpPr>
        <p:grpSpPr>
          <a:xfrm>
            <a:off x="16703084" y="8819688"/>
            <a:ext cx="2174356" cy="2174356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DB29E6A-BF82-4EE9-563E-16F77779FB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7F8BDE4-57D9-FBFD-9EA5-56A6DD773DE0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686E45C-7BD4-A2A3-1EC9-15782305E935}"/>
              </a:ext>
            </a:extLst>
          </p:cNvPr>
          <p:cNvGrpSpPr/>
          <p:nvPr/>
        </p:nvGrpSpPr>
        <p:grpSpPr>
          <a:xfrm>
            <a:off x="14208698" y="7930870"/>
            <a:ext cx="352523" cy="352523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119D32F-1B8D-B006-938A-C1E4C827FF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47C359F-C51F-D66C-6D2E-445773D70E1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>
            <a:extLst>
              <a:ext uri="{FF2B5EF4-FFF2-40B4-BE49-F238E27FC236}">
                <a16:creationId xmlns:a16="http://schemas.microsoft.com/office/drawing/2014/main" id="{D5EFB2B7-3F7B-4F30-1B33-5600BD0DA534}"/>
              </a:ext>
            </a:extLst>
          </p:cNvPr>
          <p:cNvSpPr/>
          <p:nvPr/>
        </p:nvSpPr>
        <p:spPr>
          <a:xfrm>
            <a:off x="-462887" y="9201689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00A2E52-32BD-8CB6-0025-3BA2AD6B5EA1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EF35AF4-58AC-2C68-3CF0-EBD293C79C8F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8FC2D8-33EE-4315-C727-9CB6A5314C89}"/>
              </a:ext>
            </a:extLst>
          </p:cNvPr>
          <p:cNvSpPr txBox="1"/>
          <p:nvPr/>
        </p:nvSpPr>
        <p:spPr>
          <a:xfrm>
            <a:off x="766152" y="938154"/>
            <a:ext cx="53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5BE713-7CA8-4C8A-5F59-2BB94087A3E1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B43067-DAEF-0741-D33D-DBB66F391E46}"/>
              </a:ext>
            </a:extLst>
          </p:cNvPr>
          <p:cNvSpPr txBox="1"/>
          <p:nvPr/>
        </p:nvSpPr>
        <p:spPr>
          <a:xfrm>
            <a:off x="3158789" y="2163932"/>
            <a:ext cx="11970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بخش اول : اشاره گر ها و مدیریت پویا در ساختار ها</a:t>
            </a:r>
            <a:endParaRPr lang="en-US" sz="40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A9A12E-C97D-91E1-C0F0-A3DD7CCB603C}"/>
              </a:ext>
            </a:extLst>
          </p:cNvPr>
          <p:cNvSpPr txBox="1"/>
          <p:nvPr/>
        </p:nvSpPr>
        <p:spPr>
          <a:xfrm>
            <a:off x="10071891" y="3510029"/>
            <a:ext cx="68607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تعریف اشاره گر به </a:t>
            </a:r>
            <a:r>
              <a:rPr lang="en-US" sz="32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0B60A-65DD-C335-246D-E2B10F69726E}"/>
              </a:ext>
            </a:extLst>
          </p:cNvPr>
          <p:cNvSpPr txBox="1"/>
          <p:nvPr/>
        </p:nvSpPr>
        <p:spPr>
          <a:xfrm>
            <a:off x="5450190" y="5010014"/>
            <a:ext cx="96790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تعریف اشاره گر به </a:t>
            </a:r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endParaRPr lang="fa-IR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endParaRPr lang="en-US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نگهداری </a:t>
            </a:r>
            <a:r>
              <a:rPr lang="fa-IR" sz="32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ادرس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ساختار در حافظه</a:t>
            </a:r>
            <a:endParaRPr lang="en-US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3A7BD-26BB-95E1-BC62-9C7F1D828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70"/>
          <a:stretch>
            <a:fillRect/>
          </a:stretch>
        </p:blipFill>
        <p:spPr>
          <a:xfrm>
            <a:off x="1328906" y="5942943"/>
            <a:ext cx="7796289" cy="31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C48F7-961E-2982-9927-218EED0E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3D4FF5A4-7298-1FEC-6C33-E6EC40021C24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E7EA037B-7C4E-FDDF-734F-308378304BE9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6E887D6C-9E8A-3C40-8410-6B4F6F6A2B6E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F01201A-7ED8-5286-FAE2-E17B902330F7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70F296C-4391-D509-0380-EA0B133FB025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A81A452-EBBD-B2A6-7D96-B8B01E289CC7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AB7CAF5-A7D3-E192-EB51-1899711496DE}"/>
              </a:ext>
            </a:extLst>
          </p:cNvPr>
          <p:cNvSpPr txBox="1"/>
          <p:nvPr/>
        </p:nvSpPr>
        <p:spPr>
          <a:xfrm>
            <a:off x="6763533" y="1569934"/>
            <a:ext cx="1106745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مدیریت لیست دانشجویان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45BE2E3-ED3A-E225-28C2-4ED63510995F}"/>
              </a:ext>
            </a:extLst>
          </p:cNvPr>
          <p:cNvGrpSpPr/>
          <p:nvPr/>
        </p:nvGrpSpPr>
        <p:grpSpPr>
          <a:xfrm>
            <a:off x="-1763762" y="8132028"/>
            <a:ext cx="3661281" cy="3661281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3DC8E73-27DA-0EDA-9F22-AE0EF0CAB8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B236030-1A62-6131-5085-181E7A06FFE3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8004DBE-972C-08F3-3394-5288AEDB392C}"/>
              </a:ext>
            </a:extLst>
          </p:cNvPr>
          <p:cNvGrpSpPr/>
          <p:nvPr/>
        </p:nvGrpSpPr>
        <p:grpSpPr>
          <a:xfrm>
            <a:off x="253168" y="1895318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C9276BA-7558-63C8-195D-072261FCD71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E1808DE-D6E4-C3F4-1536-537BF9271A92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4FD3DE30-CA97-3574-086F-853307E55942}"/>
              </a:ext>
            </a:extLst>
          </p:cNvPr>
          <p:cNvGrpSpPr/>
          <p:nvPr/>
        </p:nvGrpSpPr>
        <p:grpSpPr>
          <a:xfrm>
            <a:off x="11958102" y="8788221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35FB2F7-87BC-64AB-55F2-BE72847AC4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3F3A95B5-37DF-81F2-04DE-59E0223B4C8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C78729B9-35EB-E790-A205-EB788C78FD0C}"/>
              </a:ext>
            </a:extLst>
          </p:cNvPr>
          <p:cNvSpPr/>
          <p:nvPr/>
        </p:nvSpPr>
        <p:spPr>
          <a:xfrm>
            <a:off x="16228398" y="9581823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77F68F-4256-485B-90C8-798B85396B40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7F1AF5-BA62-07B8-C77D-688DA18976A8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33640-800D-A3BC-96C9-DFD6F06C1676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BED74-F1BF-3539-A882-169BFC47D09B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29A04-0AEF-5129-3834-44C3AB4D1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56" y="2531736"/>
            <a:ext cx="8469226" cy="751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CC37-11BD-408A-41C6-5F34123CB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20AF29BB-FC0B-EBED-6886-28FBEAB05AF9}"/>
              </a:ext>
            </a:extLst>
          </p:cNvPr>
          <p:cNvSpPr txBox="1"/>
          <p:nvPr/>
        </p:nvSpPr>
        <p:spPr>
          <a:xfrm>
            <a:off x="4329378" y="1851522"/>
            <a:ext cx="8924197" cy="90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تفاوت </a:t>
            </a:r>
            <a:r>
              <a:rPr lang="fa-IR" sz="4800" b="1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عملگر</a:t>
            </a: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. و -&gt;</a:t>
            </a:r>
            <a:endParaRPr lang="en-US" sz="48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5EAD31E-F2C3-F0C8-FD6B-6812ADDA5B0A}"/>
              </a:ext>
            </a:extLst>
          </p:cNvPr>
          <p:cNvSpPr txBox="1"/>
          <p:nvPr/>
        </p:nvSpPr>
        <p:spPr>
          <a:xfrm>
            <a:off x="9103331" y="4244723"/>
            <a:ext cx="752384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/>
            <a:r>
              <a:rPr lang="fa-IR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  <a:r>
              <a:rPr lang="en-US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‘</a:t>
            </a:r>
            <a:r>
              <a:rPr lang="fa-IR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. </a:t>
            </a:r>
            <a:r>
              <a:rPr lang="en-US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’</a:t>
            </a:r>
            <a:r>
              <a:rPr lang="fa-IR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برای متغیر </a:t>
            </a:r>
            <a:r>
              <a:rPr lang="en-US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29C9D8B-426D-3574-A4AC-8466CCCDC27A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496246C-7BDE-D6EF-CBBA-42B2F3326829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1FA31BC7-8325-D1D4-C68C-B1CC8587CA55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93361546-873E-7C1C-C79C-C29EC04AE928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8B99376-0BC2-78FB-8EB6-4DD982FAD972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03C808B-7423-BBDC-88BD-EDE7F1C11F9B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7DE1B23-EF02-EC06-5D9B-56F7913697D7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4147C2A7-6CD9-B410-FDD7-7DF220F252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C492AB32-5F76-30BC-B1B9-539C4DF04D08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6590A179-2EEB-A7F3-C5FD-36F3D9B8F7AA}"/>
              </a:ext>
            </a:extLst>
          </p:cNvPr>
          <p:cNvGrpSpPr/>
          <p:nvPr/>
        </p:nvGrpSpPr>
        <p:grpSpPr>
          <a:xfrm>
            <a:off x="15475208" y="2318271"/>
            <a:ext cx="698047" cy="698047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1250F68-995F-6DB4-1D17-A8DE26927B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5D460D35-37BF-6829-236E-C7D4011771F2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194A458D-02B2-6FEE-5F9E-5EF3FB185842}"/>
              </a:ext>
            </a:extLst>
          </p:cNvPr>
          <p:cNvGrpSpPr/>
          <p:nvPr/>
        </p:nvGrpSpPr>
        <p:grpSpPr>
          <a:xfrm>
            <a:off x="8791477" y="8922918"/>
            <a:ext cx="352523" cy="352523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5D79B2AB-CF86-39A1-5E0D-79C552CE6C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FC5D6DF2-8713-C57A-79A2-7608D17697A5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EAFA11-75C4-7136-A262-A9F1A7C44F24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7F7BF8-8CC2-03E9-0718-10B93D6F270C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EFE08-DACE-DEF9-2822-61523A44085E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BB2C6-52D3-4826-3686-47F960E0338D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5" name="Freeform 33">
            <a:extLst>
              <a:ext uri="{FF2B5EF4-FFF2-40B4-BE49-F238E27FC236}">
                <a16:creationId xmlns:a16="http://schemas.microsoft.com/office/drawing/2014/main" id="{A1F0A297-C002-14B6-EF6C-EDF1B2FE1CBA}"/>
              </a:ext>
            </a:extLst>
          </p:cNvPr>
          <p:cNvSpPr/>
          <p:nvPr/>
        </p:nvSpPr>
        <p:spPr>
          <a:xfrm>
            <a:off x="16234168" y="-231794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AAEC45D6-7C4B-7709-0402-A46B531FEB9D}"/>
              </a:ext>
            </a:extLst>
          </p:cNvPr>
          <p:cNvSpPr txBox="1"/>
          <p:nvPr/>
        </p:nvSpPr>
        <p:spPr>
          <a:xfrm>
            <a:off x="-381000" y="4244722"/>
            <a:ext cx="752384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/>
            <a:r>
              <a:rPr lang="fa-IR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  <a:r>
              <a:rPr lang="en-US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‘</a:t>
            </a:r>
            <a:r>
              <a:rPr lang="fa-IR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-&gt;</a:t>
            </a:r>
            <a:r>
              <a:rPr lang="en-US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’ </a:t>
            </a:r>
            <a:r>
              <a:rPr lang="fa-IR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برای متغیر </a:t>
            </a:r>
            <a:r>
              <a:rPr lang="en-US" sz="40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DD1D-18BE-9788-0274-E8E25ED2C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9499" r="38381" b="-3674"/>
          <a:stretch>
            <a:fillRect/>
          </a:stretch>
        </p:blipFill>
        <p:spPr>
          <a:xfrm>
            <a:off x="1237918" y="5439962"/>
            <a:ext cx="6569852" cy="195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FB917-689F-5C70-95C0-46B743FF5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18" b="62017"/>
          <a:stretch>
            <a:fillRect/>
          </a:stretch>
        </p:blipFill>
        <p:spPr>
          <a:xfrm>
            <a:off x="10025572" y="5388625"/>
            <a:ext cx="6569852" cy="187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AACE60-4B2F-C0A4-2103-838C9D91CF54}"/>
              </a:ext>
            </a:extLst>
          </p:cNvPr>
          <p:cNvSpPr txBox="1"/>
          <p:nvPr/>
        </p:nvSpPr>
        <p:spPr>
          <a:xfrm>
            <a:off x="4891038" y="814309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-&gt; یعنی اول برو به آدرس و</a:t>
            </a:r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بعدش عضو رو بردار</a:t>
            </a:r>
            <a:endParaRPr lang="en-US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71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EE538-3B45-0726-AED2-F09B2CFF5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3C92CDDE-1ABC-5257-0BDA-70AECB7B7971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F3A244-9949-97D4-669B-E8C575CEDFD1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9CF001E-330F-5D32-9A5E-E2EB1C55644B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76E30CF8-DAE9-5F66-E3C3-477AB0C47DC1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7E48A04-647F-6BC6-D285-508F8DCAA2BB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89DAEFD-9EFF-B889-2431-778008B416D5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5E115003-6844-94A5-CF98-ADA09DCA2648}"/>
              </a:ext>
            </a:extLst>
          </p:cNvPr>
          <p:cNvGrpSpPr/>
          <p:nvPr/>
        </p:nvGrpSpPr>
        <p:grpSpPr>
          <a:xfrm>
            <a:off x="16703084" y="8819688"/>
            <a:ext cx="2174356" cy="2174356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5E6E31-DFE9-D267-77A5-C4277E43B3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EDCAEC68-F074-4862-F959-759D8A12854B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6BB9967-73F7-3889-F76F-6AE440E1B321}"/>
              </a:ext>
            </a:extLst>
          </p:cNvPr>
          <p:cNvGrpSpPr/>
          <p:nvPr/>
        </p:nvGrpSpPr>
        <p:grpSpPr>
          <a:xfrm>
            <a:off x="122147" y="3224748"/>
            <a:ext cx="1992025" cy="1864311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0E337C4-6A9C-92BD-D33A-56B63F92246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FE25538-A339-CD71-2474-BAAD2B94D3B2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>
            <a:extLst>
              <a:ext uri="{FF2B5EF4-FFF2-40B4-BE49-F238E27FC236}">
                <a16:creationId xmlns:a16="http://schemas.microsoft.com/office/drawing/2014/main" id="{FF02BD41-A821-41D4-27B5-B49C3DBF9280}"/>
              </a:ext>
            </a:extLst>
          </p:cNvPr>
          <p:cNvSpPr/>
          <p:nvPr/>
        </p:nvSpPr>
        <p:spPr>
          <a:xfrm>
            <a:off x="-462887" y="9201689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867C07-FD22-076A-75B3-1E655EFDE160}"/>
              </a:ext>
            </a:extLst>
          </p:cNvPr>
          <p:cNvSpPr txBox="1"/>
          <p:nvPr/>
        </p:nvSpPr>
        <p:spPr>
          <a:xfrm>
            <a:off x="3158788" y="2003607"/>
            <a:ext cx="11970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تخصیص پویای 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با 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malloc</a:t>
            </a:r>
            <a:endParaRPr lang="en-US" sz="54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2D6DEE-60AD-2EF4-E6C4-966DD3A87E02}"/>
              </a:ext>
            </a:extLst>
          </p:cNvPr>
          <p:cNvSpPr txBox="1"/>
          <p:nvPr/>
        </p:nvSpPr>
        <p:spPr>
          <a:xfrm>
            <a:off x="2559825" y="3796397"/>
            <a:ext cx="135183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ساخت </a:t>
            </a:r>
            <a:r>
              <a:rPr lang="en-US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Structure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در</a:t>
            </a:r>
            <a:r>
              <a:rPr lang="en-US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Heap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</a:t>
            </a:r>
            <a:endParaRPr lang="en-US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اندازه حافظه مشخص </a:t>
            </a:r>
            <a:b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</a:br>
            <a:b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</a:b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چون در برنامه های واقعی معمولا تعداد </a:t>
            </a:r>
            <a:r>
              <a:rPr lang="en-US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Structure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از قبل مشخص نبوده و برای این کار از حافظه پویا</a:t>
            </a:r>
            <a:r>
              <a:rPr lang="en-US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(Dynamic Memory) 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استفاده می شود.</a:t>
            </a:r>
            <a:endParaRPr lang="en-US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08F04C-433B-C1F9-C5C6-5110DE52751F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D776D-D947-78BE-6A6A-63CF399099C9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7E24B-AB5A-29BE-BEF8-175460ED7B41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A7A5B-034B-93C7-B015-96104C69C3E8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CE822-B58A-A4F4-59FB-835EB44A5742}"/>
              </a:ext>
            </a:extLst>
          </p:cNvPr>
          <p:cNvSpPr txBox="1"/>
          <p:nvPr/>
        </p:nvSpPr>
        <p:spPr>
          <a:xfrm>
            <a:off x="3379779" y="9316403"/>
            <a:ext cx="1098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این </a:t>
            </a:r>
            <a:r>
              <a:rPr lang="en-US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تو </a:t>
            </a:r>
            <a:r>
              <a:rPr lang="en-US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Heap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ساخته شده ، نه </a:t>
            </a:r>
            <a:r>
              <a:rPr lang="en-US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Stack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!</a:t>
            </a:r>
            <a:endParaRPr lang="en-US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marL="0" algn="r" defTabSz="914400" rtl="1" eaLnBrk="1" latinLnBrk="0" hangingPunct="1"/>
            <a:endParaRPr lang="en-US" dirty="0"/>
          </a:p>
        </p:txBody>
      </p:sp>
      <p:pic>
        <p:nvPicPr>
          <p:cNvPr id="5" name="Picture 4" descr="A black background with purple text&#10;&#10;AI-generated content may be incorrect.">
            <a:extLst>
              <a:ext uri="{FF2B5EF4-FFF2-40B4-BE49-F238E27FC236}">
                <a16:creationId xmlns:a16="http://schemas.microsoft.com/office/drawing/2014/main" id="{677C7F36-14AC-51F0-6627-78F99A03E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46" y="6685060"/>
            <a:ext cx="9713537" cy="21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22C06-B18A-9C61-1BD2-BAAE2CF0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612FD19D-E31D-2412-1184-9C2021C2FD67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57B6606B-4544-63DE-7C92-389CBE45159C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619C8FCC-4D01-E084-18DA-3E4BA704B3F7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1B25687-49E8-C434-7351-033027D23867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025F2DF-D36D-015C-F905-B0279E8F56F0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AF1314D-7FC8-334F-B1CC-45427470F8BB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97050E1-6B8C-A0B1-3DE4-DD871AEB9969}"/>
              </a:ext>
            </a:extLst>
          </p:cNvPr>
          <p:cNvSpPr txBox="1"/>
          <p:nvPr/>
        </p:nvSpPr>
        <p:spPr>
          <a:xfrm>
            <a:off x="3289181" y="1713902"/>
            <a:ext cx="1152335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5400" b="1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مقداردهی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به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  <a:r>
              <a:rPr lang="fa-IR" sz="5400" b="1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داینامیک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E8D2EE8-0DBA-64A5-42A4-E7847854ECA9}"/>
              </a:ext>
            </a:extLst>
          </p:cNvPr>
          <p:cNvGrpSpPr/>
          <p:nvPr/>
        </p:nvGrpSpPr>
        <p:grpSpPr>
          <a:xfrm>
            <a:off x="10621658" y="3044440"/>
            <a:ext cx="9920384" cy="9920384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39C55E7-96F7-F7C9-73B8-95F6C25906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EFDAD9C-8E7E-765A-5E2D-8402A72EDCBB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A95E2D3-DEEE-A013-814B-6F37C26F6959}"/>
              </a:ext>
            </a:extLst>
          </p:cNvPr>
          <p:cNvGrpSpPr/>
          <p:nvPr/>
        </p:nvGrpSpPr>
        <p:grpSpPr>
          <a:xfrm>
            <a:off x="11203611" y="3626394"/>
            <a:ext cx="8756476" cy="8756476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75E0D86-7554-8027-DFEF-BC75AB865C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E11698C-CDC2-5585-C433-7B0142CA515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04214586-6790-2915-B991-5CBFCF2FB575}"/>
              </a:ext>
            </a:extLst>
          </p:cNvPr>
          <p:cNvSpPr txBox="1"/>
          <p:nvPr/>
        </p:nvSpPr>
        <p:spPr>
          <a:xfrm>
            <a:off x="1501995" y="3691440"/>
            <a:ext cx="6598919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استفاده از -&gt; برای </a:t>
            </a:r>
            <a:r>
              <a:rPr lang="fa-IR" sz="32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مقداردهی</a:t>
            </a: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اعضا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695BFC26-5FFC-50D6-9BBD-D72CFA7B006B}"/>
              </a:ext>
            </a:extLst>
          </p:cNvPr>
          <p:cNvGrpSpPr/>
          <p:nvPr/>
        </p:nvGrpSpPr>
        <p:grpSpPr>
          <a:xfrm>
            <a:off x="9503252" y="3729009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B36A376-3CEB-32F5-9EE5-6AA15C7C831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F59D8909-0507-91C2-A644-308D3365B621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66A3B64E-E310-A131-3028-D473CD3C0215}"/>
              </a:ext>
            </a:extLst>
          </p:cNvPr>
          <p:cNvSpPr/>
          <p:nvPr/>
        </p:nvSpPr>
        <p:spPr>
          <a:xfrm>
            <a:off x="8021737" y="8004632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7CD83-1D39-7BD5-81DD-27DF16CDF4B5}"/>
              </a:ext>
            </a:extLst>
          </p:cNvPr>
          <p:cNvSpPr txBox="1"/>
          <p:nvPr/>
        </p:nvSpPr>
        <p:spPr>
          <a:xfrm>
            <a:off x="1087177" y="8887181"/>
            <a:ext cx="667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اینجا استفاده از . کاملا </a:t>
            </a:r>
            <a:r>
              <a:rPr lang="fa-IR" sz="3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غلطه</a:t>
            </a:r>
            <a:r>
              <a:rPr lang="fa-IR" sz="3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! </a:t>
            </a:r>
            <a:r>
              <a:rPr lang="en-US" sz="3600" dirty="0"/>
              <a:t>❌</a:t>
            </a:r>
            <a:endParaRPr lang="fa-IR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2019242-FA16-FB43-7F05-86B9B990BEEC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82C2BC8-9C2B-25F7-2EB8-4A79714C6A7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B69E140-9D7F-CDB3-3370-92E1DC25380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E7388A9-B525-F930-E1A3-9FBFEB653205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8A11B79-1E43-A4F1-3F67-A226B43640FC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45D0A7-E048-6A1C-195A-704380AD3A31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871F99-41C6-C6D1-6C0C-495B5473C494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4" name="Picture 3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8D5FFF17-CAA5-7581-094D-C5AD28E4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62"/>
          <a:stretch>
            <a:fillRect/>
          </a:stretch>
        </p:blipFill>
        <p:spPr>
          <a:xfrm>
            <a:off x="629924" y="4804404"/>
            <a:ext cx="8343059" cy="26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5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3AE77-ABF0-F5F4-AB73-B56F5CC5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>
            <a:extLst>
              <a:ext uri="{FF2B5EF4-FFF2-40B4-BE49-F238E27FC236}">
                <a16:creationId xmlns:a16="http://schemas.microsoft.com/office/drawing/2014/main" id="{95A5C046-B376-172B-07C5-15CA66031686}"/>
              </a:ext>
            </a:extLst>
          </p:cNvPr>
          <p:cNvGrpSpPr/>
          <p:nvPr/>
        </p:nvGrpSpPr>
        <p:grpSpPr>
          <a:xfrm>
            <a:off x="17073281" y="9325944"/>
            <a:ext cx="2174356" cy="2174356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203086E8-91FE-C689-1071-859B88FB84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9B0A6E15-F5D1-72D2-80AB-1C27AA610B0B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2BBED35-0DC1-44F1-9179-85A473C17562}"/>
              </a:ext>
            </a:extLst>
          </p:cNvPr>
          <p:cNvSpPr txBox="1"/>
          <p:nvPr/>
        </p:nvSpPr>
        <p:spPr>
          <a:xfrm>
            <a:off x="8902553" y="1767667"/>
            <a:ext cx="881629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r" defTabSz="914400" rtl="1" eaLnBrk="1" latinLnBrk="0" hangingPunct="1"/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آزادسازی حافظه (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free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9939F16-FE0B-D628-396C-A104883D8570}"/>
              </a:ext>
            </a:extLst>
          </p:cNvPr>
          <p:cNvSpPr txBox="1"/>
          <p:nvPr/>
        </p:nvSpPr>
        <p:spPr>
          <a:xfrm>
            <a:off x="8463935" y="3934496"/>
            <a:ext cx="633190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/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برای جلوگیری از </a:t>
            </a: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Memory Leak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</a:t>
            </a:r>
          </a:p>
          <a:p>
            <a:pPr marL="0" algn="just" defTabSz="914400" rtl="1" eaLnBrk="1" latinLnBrk="0" hangingPunct="1"/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و مدیریت درست حافظه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2DAB83F-9E8E-6303-268A-EBDE651AD744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9E23952-619B-7105-AEDC-020CBDF97C12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AFC8513-8B0A-BEFC-AE0D-A7A5AE3A9C62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4059C225-C6A5-1907-BA84-41A22E53E1F5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FE4B599-7E2E-2D04-BC43-A5C7C9F3FCAF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7121426-A6CC-EDD2-CF11-937A605DFD7E}"/>
              </a:ext>
            </a:extLst>
          </p:cNvPr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6586EB8-08B6-6119-6603-E66A0E1736AF}"/>
              </a:ext>
            </a:extLst>
          </p:cNvPr>
          <p:cNvGrpSpPr/>
          <p:nvPr/>
        </p:nvGrpSpPr>
        <p:grpSpPr>
          <a:xfrm>
            <a:off x="-2579847" y="3305897"/>
            <a:ext cx="9429140" cy="94291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1B78534-2364-4C86-66C8-52C41A7C9B0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67C7F9F1-E15B-ECBB-1241-736EEC39074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C522FDD-87D1-0B9B-7797-97BF51A3F61A}"/>
              </a:ext>
            </a:extLst>
          </p:cNvPr>
          <p:cNvGrpSpPr/>
          <p:nvPr/>
        </p:nvGrpSpPr>
        <p:grpSpPr>
          <a:xfrm>
            <a:off x="-1957474" y="3904649"/>
            <a:ext cx="8322867" cy="8322867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2A008AC-ABD9-E0BB-0F85-B610390D43C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DB701DE0-71CD-62F4-094A-B5F71F1D5D88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EE4A4F8B-50AC-D88E-8263-248E25926AD0}"/>
              </a:ext>
            </a:extLst>
          </p:cNvPr>
          <p:cNvGrpSpPr/>
          <p:nvPr/>
        </p:nvGrpSpPr>
        <p:grpSpPr>
          <a:xfrm>
            <a:off x="7831330" y="2682817"/>
            <a:ext cx="698047" cy="698047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1A2CD80-DA65-29D5-7C25-B9B3897FFE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0A4E8B4-2587-23DA-47E8-DECEBC37081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50975D5-02DF-C973-9B38-81441379AF43}"/>
              </a:ext>
            </a:extLst>
          </p:cNvPr>
          <p:cNvGrpSpPr/>
          <p:nvPr/>
        </p:nvGrpSpPr>
        <p:grpSpPr>
          <a:xfrm>
            <a:off x="16658106" y="8918271"/>
            <a:ext cx="352523" cy="352523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3FE6997A-2978-AB73-430F-89A8709EB0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BF448C6C-58E4-74B7-FC97-FCE450DAD46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B2755EE1-9CE1-C557-AFAD-0A67978F5F0A}"/>
              </a:ext>
            </a:extLst>
          </p:cNvPr>
          <p:cNvSpPr/>
          <p:nvPr/>
        </p:nvSpPr>
        <p:spPr>
          <a:xfrm>
            <a:off x="15141784" y="2874904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769676-017B-7FDC-ACFA-DE0B52A7EB8C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835DD55-246D-9BE5-3FB3-0295C097AD41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F02431-2179-FB43-B7C7-0CFB4950EF5F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45AB52-30C5-18F6-0834-DE4E8C27F167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3" name="Picture 2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1BC766C7-2857-3F07-FA35-D812DF0C3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73" b="1558"/>
          <a:stretch>
            <a:fillRect/>
          </a:stretch>
        </p:blipFill>
        <p:spPr>
          <a:xfrm>
            <a:off x="7027082" y="5829300"/>
            <a:ext cx="6679547" cy="236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784EC-A3C0-8DC4-0785-7ABAF261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84FBF64F-1D10-82F4-1E1F-C040BC2CDE06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9C21601-BB56-40F2-A0B6-80F18C23A074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F98EE0A7-FA72-F032-EF43-139C923B1666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1A9DC6E-BCF2-2A26-110C-645DA0E87FA4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4D88220-CE8B-2DED-34A0-74C8AA3D3065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18FB748-6BCD-AB61-02B6-ADCE9C48467E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1F3ED85-3B94-C972-1CF1-743D0F51E670}"/>
              </a:ext>
            </a:extLst>
          </p:cNvPr>
          <p:cNvSpPr txBox="1"/>
          <p:nvPr/>
        </p:nvSpPr>
        <p:spPr>
          <a:xfrm>
            <a:off x="6449475" y="2284739"/>
            <a:ext cx="1106745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مثال کامل از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  <a:r>
              <a:rPr lang="fa-IR" sz="5400" b="1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داینامیک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2F021AD-4A11-6F49-35C1-BA7D5F9F45A7}"/>
              </a:ext>
            </a:extLst>
          </p:cNvPr>
          <p:cNvGrpSpPr/>
          <p:nvPr/>
        </p:nvGrpSpPr>
        <p:grpSpPr>
          <a:xfrm>
            <a:off x="-1146141" y="7330896"/>
            <a:ext cx="3661281" cy="3661281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494077F-48CB-077B-3765-8646E906A2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FB84AA7-24FF-3FB1-74F9-979CBFC5551F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147F5001-468D-BF23-A199-9B2844F8CEE4}"/>
              </a:ext>
            </a:extLst>
          </p:cNvPr>
          <p:cNvSpPr txBox="1"/>
          <p:nvPr/>
        </p:nvSpPr>
        <p:spPr>
          <a:xfrm>
            <a:off x="3866562" y="3844484"/>
            <a:ext cx="12410657" cy="1322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حذف نوشتن مکرر </a:t>
            </a:r>
            <a:r>
              <a:rPr lang="en-US" sz="3200" dirty="0">
                <a:solidFill>
                  <a:srgbClr val="FF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Poppins"/>
              </a:rPr>
              <a:t>struct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افزایش خوانایی کد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BF0986B-2B64-0208-E6D6-8ACAE667FF82}"/>
              </a:ext>
            </a:extLst>
          </p:cNvPr>
          <p:cNvGrpSpPr/>
          <p:nvPr/>
        </p:nvGrpSpPr>
        <p:grpSpPr>
          <a:xfrm>
            <a:off x="253168" y="1895318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F6F8DAF-7D67-7B75-74F9-A7B339274D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014ACE7-D2ED-3F0D-AA94-7C429CB901E1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4CB345EE-3015-CD6D-B8E6-6418431A335C}"/>
              </a:ext>
            </a:extLst>
          </p:cNvPr>
          <p:cNvGrpSpPr/>
          <p:nvPr/>
        </p:nvGrpSpPr>
        <p:grpSpPr>
          <a:xfrm>
            <a:off x="11958102" y="8788221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83A097BC-25D0-1C23-154C-E2DFC5E16D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25A301CA-12EB-59F2-4C82-C239CC806F4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6482BB65-7F43-E3F5-F4AA-1DCA6EB84C59}"/>
              </a:ext>
            </a:extLst>
          </p:cNvPr>
          <p:cNvSpPr/>
          <p:nvPr/>
        </p:nvSpPr>
        <p:spPr>
          <a:xfrm>
            <a:off x="-73609200" y="-30822900"/>
            <a:ext cx="136398000" cy="71932800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5ACB8EC-9BAF-908E-B803-741D0C4AFF8F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1F3CCCB-166E-FF58-6BCB-632DF91E2DAA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AB94B3-FE24-0F18-7BF1-18A566C9ABEB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E268AC-6A43-2064-E5B0-084ACC49E035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3" name="Picture 2" descr="A computer screen shot of code&#10;&#10;AI-generated content may be incorrect.">
            <a:extLst>
              <a:ext uri="{FF2B5EF4-FFF2-40B4-BE49-F238E27FC236}">
                <a16:creationId xmlns:a16="http://schemas.microsoft.com/office/drawing/2014/main" id="{D2CDF79D-0515-849F-5412-C5B17329A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935" y="3467100"/>
            <a:ext cx="811260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8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19F1D-290D-5624-3F7D-4716E299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>
            <a:extLst>
              <a:ext uri="{FF2B5EF4-FFF2-40B4-BE49-F238E27FC236}">
                <a16:creationId xmlns:a16="http://schemas.microsoft.com/office/drawing/2014/main" id="{46D5DBDC-B72A-1823-FED0-BE3480C07F34}"/>
              </a:ext>
            </a:extLst>
          </p:cNvPr>
          <p:cNvGrpSpPr/>
          <p:nvPr/>
        </p:nvGrpSpPr>
        <p:grpSpPr>
          <a:xfrm>
            <a:off x="17073281" y="9325944"/>
            <a:ext cx="2174356" cy="2174356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ECA467D4-CAA5-367D-3F61-E876B19D17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EB023111-59E9-281D-94AE-BC159E29E515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4701BDD4-B424-6623-AAE4-1B4D7ABEBBF7}"/>
              </a:ext>
            </a:extLst>
          </p:cNvPr>
          <p:cNvSpPr txBox="1"/>
          <p:nvPr/>
        </p:nvSpPr>
        <p:spPr>
          <a:xfrm>
            <a:off x="5257800" y="1767667"/>
            <a:ext cx="1246104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 Structure 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خود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ارجاع 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(Self-Referential)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F182670-ED97-7F43-09A0-4CE5170595B0}"/>
              </a:ext>
            </a:extLst>
          </p:cNvPr>
          <p:cNvSpPr txBox="1"/>
          <p:nvPr/>
        </p:nvSpPr>
        <p:spPr>
          <a:xfrm>
            <a:off x="7733275" y="3275422"/>
            <a:ext cx="10146286" cy="2305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/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اشاره گر به خودش : داخل ساختار ، یک اشاره گر به همان نوع ساختار وجود دارد . 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ct val="1500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پایه لیست پیوندی ، </a:t>
            </a: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Tree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و </a:t>
            </a: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Graph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AAC17B2C-E750-BA6F-B987-018681C861AC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876F98-FD8B-51FA-BD75-405DC7944E65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024C4AF-49AB-CAE0-460A-B5FCCD46DF50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3E649EB-E430-FBAE-9C92-53B542D3D42D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FC23BAC-8785-752A-C38C-5722BFE11DFE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7561CAE-362D-F947-285D-AB2049D0D24F}"/>
              </a:ext>
            </a:extLst>
          </p:cNvPr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452FA33-62C4-8F25-3A21-41EABD0CCB16}"/>
              </a:ext>
            </a:extLst>
          </p:cNvPr>
          <p:cNvGrpSpPr/>
          <p:nvPr/>
        </p:nvGrpSpPr>
        <p:grpSpPr>
          <a:xfrm>
            <a:off x="-2579847" y="3305897"/>
            <a:ext cx="9429140" cy="94291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151F57E-1B7D-B79B-3E35-AD13FA3D1D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006AAC1-DBFE-A3F5-C0C9-D70636B4AF6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DA90960-498F-8E48-A383-BC0ED0B376E0}"/>
              </a:ext>
            </a:extLst>
          </p:cNvPr>
          <p:cNvGrpSpPr/>
          <p:nvPr/>
        </p:nvGrpSpPr>
        <p:grpSpPr>
          <a:xfrm>
            <a:off x="-1957474" y="3904649"/>
            <a:ext cx="8322867" cy="8322867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5BA419E-79AE-7987-3E9D-62C2AC8291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05B9E1DD-93F5-699E-B359-D3C6547B4446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E5177DDA-8949-6651-6D92-51A91ACDFC95}"/>
              </a:ext>
            </a:extLst>
          </p:cNvPr>
          <p:cNvGrpSpPr/>
          <p:nvPr/>
        </p:nvGrpSpPr>
        <p:grpSpPr>
          <a:xfrm>
            <a:off x="17254476" y="471018"/>
            <a:ext cx="698047" cy="698047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3BC21D6-133E-9A00-B392-9CD2FFA9AA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BC37F7D9-76F0-9B98-5582-2860B1AFFAB4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4349DA7-AD3B-F4C7-3052-20AB6EFCF27C}"/>
              </a:ext>
            </a:extLst>
          </p:cNvPr>
          <p:cNvGrpSpPr/>
          <p:nvPr/>
        </p:nvGrpSpPr>
        <p:grpSpPr>
          <a:xfrm>
            <a:off x="16658106" y="8918271"/>
            <a:ext cx="352523" cy="352523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2D2EA14E-23F6-25B6-92EF-D2686DE8EC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480C6C0F-6489-ED0E-CEDA-9B2C4A319EA4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A8850911-B6BC-8259-1904-B9DDCDEA66B9}"/>
              </a:ext>
            </a:extLst>
          </p:cNvPr>
          <p:cNvSpPr/>
          <p:nvPr/>
        </p:nvSpPr>
        <p:spPr>
          <a:xfrm>
            <a:off x="1340346" y="-1226144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2DCFB7-5E04-3328-E96B-AFFD4E2DFB1A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7A20DA-29F2-9C0F-5981-06B2DC48524C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100CA-6F20-2E73-124C-5925A2322C2E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CE9D-F2AF-7F4D-0D3D-629798DFF85A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12" name="Picture 1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BB8E7D5-8FB5-EE06-D1AD-945B7BC1D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62"/>
          <a:stretch>
            <a:fillRect/>
          </a:stretch>
        </p:blipFill>
        <p:spPr>
          <a:xfrm>
            <a:off x="7743262" y="6280799"/>
            <a:ext cx="6825579" cy="28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2A179-1037-21D3-C9E3-884052703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673EB28C-0D34-552D-28A6-2F3FB51091DE}"/>
              </a:ext>
            </a:extLst>
          </p:cNvPr>
          <p:cNvSpPr txBox="1"/>
          <p:nvPr/>
        </p:nvSpPr>
        <p:spPr>
          <a:xfrm>
            <a:off x="5410200" y="1815920"/>
            <a:ext cx="9305197" cy="90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r" defTabSz="914400" rtl="1" eaLnBrk="1" latinLnBrk="0" hangingPunct="1">
              <a:lnSpc>
                <a:spcPts val="7489"/>
              </a:lnSpc>
            </a:pP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ساخت یک </a:t>
            </a: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Node</a:t>
            </a: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از لیست پیوندی</a:t>
            </a:r>
            <a:endParaRPr lang="en-US" sz="48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F42FB44-2EE6-B62B-E604-746574A9A9EE}"/>
              </a:ext>
            </a:extLst>
          </p:cNvPr>
          <p:cNvSpPr txBox="1"/>
          <p:nvPr/>
        </p:nvSpPr>
        <p:spPr>
          <a:xfrm>
            <a:off x="6245592" y="9621801"/>
            <a:ext cx="5862918" cy="93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4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10 → 20 → NULL</a:t>
            </a:r>
          </a:p>
          <a:p>
            <a:pPr marL="0" algn="r" defTabSz="914400" rtl="1" eaLnBrk="1" latinLnBrk="0" hangingPunct="1">
              <a:lnSpc>
                <a:spcPts val="3400"/>
              </a:lnSpc>
            </a:pPr>
            <a:endParaRPr lang="en-US" sz="44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85C1AB9-5975-19A0-C03C-54F9B5A8A4E3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6370E8A-0B02-5E53-899D-A0CF1F671DFC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EF276C0F-0539-B29B-2A0F-02CF9CEE792F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A19758DD-F78B-EB3D-ABAC-6FB9BB5A8759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283EBE4-4BE1-BAEB-78A3-6DAF85CDF0C5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B7D9685-010D-AD7E-8EA5-F308C3C4B130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CDAB09C-8FCE-8587-09F0-7B71BCD278BF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C521C3F-2138-EA12-5779-9545739C1CB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CF580BEC-5503-5FB6-44DD-57ACBBCBCB5F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DCE837F-8575-C481-538A-160E3651C1DC}"/>
              </a:ext>
            </a:extLst>
          </p:cNvPr>
          <p:cNvGrpSpPr/>
          <p:nvPr/>
        </p:nvGrpSpPr>
        <p:grpSpPr>
          <a:xfrm>
            <a:off x="15475208" y="2318271"/>
            <a:ext cx="698047" cy="698047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C317D6E-7966-B393-7F91-4928DB1B6C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B9FD30A2-9782-3E6C-68AB-525AB5FBCD1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DA15ACB9-B460-1BB5-72BF-159D0FDF0F8A}"/>
              </a:ext>
            </a:extLst>
          </p:cNvPr>
          <p:cNvGrpSpPr/>
          <p:nvPr/>
        </p:nvGrpSpPr>
        <p:grpSpPr>
          <a:xfrm>
            <a:off x="8791477" y="8922918"/>
            <a:ext cx="352523" cy="352523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A773DEF-3CE4-186F-EE61-130B92B04C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2DB7AA63-67C0-19B5-88D1-E649CFC13EDF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07D5F15-A17E-70F7-5895-989AB35198CE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962233B-251C-6C58-3893-3BC570B6E1BF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2F18D2-E222-20CD-35B1-5EF005368C16}"/>
              </a:ext>
            </a:extLst>
          </p:cNvPr>
          <p:cNvSpPr txBox="1"/>
          <p:nvPr/>
        </p:nvSpPr>
        <p:spPr>
          <a:xfrm>
            <a:off x="760020" y="938154"/>
            <a:ext cx="4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696386-219C-482C-06CD-738AEC48D708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4" name="Picture 3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34630073-5833-1966-D923-BA56BE08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714330"/>
            <a:ext cx="11204995" cy="429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89EAB-F98E-4D88-187C-6629466B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>
            <a:extLst>
              <a:ext uri="{FF2B5EF4-FFF2-40B4-BE49-F238E27FC236}">
                <a16:creationId xmlns:a16="http://schemas.microsoft.com/office/drawing/2014/main" id="{E7B56B1F-08EA-CBB6-17D0-951F3476F231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87D747D-E866-8F5F-9665-7E204A0EBA3A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705E5A9-CB40-0254-8167-00C7A8A21AB0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477F36B-F9E1-3BD0-0EE2-C9FF2486DE1F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E404EB7-9F28-E04F-CAAC-6FD7CDEA4453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073AE08-D23E-6C02-5E6A-8FF099630FB6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C8AF49C-1921-DF60-003D-43B8FB5042EC}"/>
              </a:ext>
            </a:extLst>
          </p:cNvPr>
          <p:cNvGrpSpPr/>
          <p:nvPr/>
        </p:nvGrpSpPr>
        <p:grpSpPr>
          <a:xfrm>
            <a:off x="-21183600" y="2234291"/>
            <a:ext cx="26187884" cy="11059563"/>
            <a:chOff x="76200" y="-266104"/>
            <a:chExt cx="2374298" cy="1002704"/>
          </a:xfrm>
          <a:solidFill>
            <a:srgbClr val="154D51"/>
          </a:solidFill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5FC6988-5AEA-0A09-CAE2-3093E5547766}"/>
                </a:ext>
              </a:extLst>
            </p:cNvPr>
            <p:cNvSpPr/>
            <p:nvPr/>
          </p:nvSpPr>
          <p:spPr>
            <a:xfrm>
              <a:off x="1637698" y="-26610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2B135B9A-CE2E-A0BF-D773-D3923DBDEC91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C44D0A28-C6D5-2692-745F-48DEECD8CC55}"/>
              </a:ext>
            </a:extLst>
          </p:cNvPr>
          <p:cNvGrpSpPr/>
          <p:nvPr/>
        </p:nvGrpSpPr>
        <p:grpSpPr>
          <a:xfrm>
            <a:off x="8791477" y="7308349"/>
            <a:ext cx="352523" cy="352523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4D53B3B-21D5-029B-9648-8CDD7C99E8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9C3FF1CC-A495-19BB-F98D-E313E98AFB5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A2DEBE0-E269-A631-8033-8AD5FE11B6AE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60C30B7-E211-CFAF-7B0E-5C606D759903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B9807E-1A05-2DFB-575B-A533074FEB2F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786DC8-A979-E341-E653-C95876821C3A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3D37BC-5996-2C29-B3B5-3CDBB83E0752}"/>
              </a:ext>
            </a:extLst>
          </p:cNvPr>
          <p:cNvSpPr txBox="1"/>
          <p:nvPr/>
        </p:nvSpPr>
        <p:spPr>
          <a:xfrm>
            <a:off x="2895600" y="2552700"/>
            <a:ext cx="1166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200" dirty="0">
              <a:latin typeface="SAMIM BOLD WOL" panose="020B0603030804020204" pitchFamily="34" charset="0"/>
              <a:cs typeface="SAMIM BOLD WOL" panose="020B06030308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BA61ED-44D1-9214-6502-C12B7BF799E3}"/>
              </a:ext>
            </a:extLst>
          </p:cNvPr>
          <p:cNvSpPr txBox="1"/>
          <p:nvPr/>
        </p:nvSpPr>
        <p:spPr>
          <a:xfrm rot="3959101">
            <a:off x="-1411001" y="9084177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مبانی و ضرورت </a:t>
            </a:r>
            <a:r>
              <a:rPr lang="fa-IR" sz="36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استقاده</a:t>
            </a:r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از ساختار</a:t>
            </a:r>
            <a:endParaRPr lang="en-US" sz="36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24B45-87DC-174F-C935-C3F64A1BD3D8}"/>
              </a:ext>
            </a:extLst>
          </p:cNvPr>
          <p:cNvSpPr txBox="1"/>
          <p:nvPr/>
        </p:nvSpPr>
        <p:spPr>
          <a:xfrm>
            <a:off x="508095" y="6319818"/>
            <a:ext cx="4876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0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نحوه‌ی</a:t>
            </a:r>
            <a:r>
              <a:rPr lang="fa-IR" sz="3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تعریف، </a:t>
            </a:r>
            <a:r>
              <a:rPr lang="fa-IR" sz="30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مقداردهی</a:t>
            </a:r>
            <a:r>
              <a:rPr lang="fa-IR" sz="3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طراحی ساختارها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56419-735F-0FEC-8CB1-B79DC7B02EC9}"/>
              </a:ext>
            </a:extLst>
          </p:cNvPr>
          <p:cNvSpPr txBox="1"/>
          <p:nvPr/>
        </p:nvSpPr>
        <p:spPr>
          <a:xfrm rot="19033253">
            <a:off x="-884221" y="3274670"/>
            <a:ext cx="425178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کار با </a:t>
            </a:r>
            <a:r>
              <a:rPr lang="fa-IR" sz="36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آرایه‌ها</a:t>
            </a:r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توابع در کنار ساختارها</a:t>
            </a:r>
          </a:p>
          <a:p>
            <a:pPr algn="ctr"/>
            <a:endParaRPr lang="en-US" sz="30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5C4232D-E9B3-92DD-9272-560B29020EE6}"/>
              </a:ext>
            </a:extLst>
          </p:cNvPr>
          <p:cNvGrpSpPr/>
          <p:nvPr/>
        </p:nvGrpSpPr>
        <p:grpSpPr>
          <a:xfrm rot="11527712">
            <a:off x="-17619775" y="-556817"/>
            <a:ext cx="23016391" cy="10505818"/>
            <a:chOff x="-7144173" y="-2860575"/>
            <a:chExt cx="7880773" cy="3597175"/>
          </a:xfrm>
          <a:solidFill>
            <a:srgbClr val="1A3D45"/>
          </a:solidFill>
        </p:grpSpPr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D132D099-68A5-8139-5516-0E7DCF49F10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8EE4B6F9-4830-60C1-D91E-363E353D181B}"/>
                </a:ext>
              </a:extLst>
            </p:cNvPr>
            <p:cNvSpPr/>
            <p:nvPr/>
          </p:nvSpPr>
          <p:spPr>
            <a:xfrm rot="2764481">
              <a:off x="-7144173" y="-2860575"/>
              <a:ext cx="3189904" cy="3189903"/>
            </a:xfrm>
            <a:prstGeom prst="pie">
              <a:avLst>
                <a:gd name="adj1" fmla="val 9207642"/>
                <a:gd name="adj2" fmla="val 5390051"/>
              </a:avLst>
            </a:prstGeom>
            <a:grpFill/>
            <a:effectLst>
              <a:innerShdw blurRad="1270000" dist="50800" dir="21540000">
                <a:prstClr val="black">
                  <a:alpha val="50000"/>
                </a:prstClr>
              </a:innerShdw>
            </a:effec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D2B2C45-36F2-2830-15E5-3AB808FD5420}"/>
              </a:ext>
            </a:extLst>
          </p:cNvPr>
          <p:cNvSpPr txBox="1"/>
          <p:nvPr/>
        </p:nvSpPr>
        <p:spPr>
          <a:xfrm>
            <a:off x="9150927" y="2749050"/>
            <a:ext cx="1044896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300" b="1" dirty="0">
                <a:solidFill>
                  <a:schemeClr val="bg1">
                    <a:lumMod val="85000"/>
                  </a:schemeClr>
                </a:solidFill>
                <a:latin typeface="Comic Sans MS" panose="030F0902030302020204" pitchFamily="66" charset="0"/>
                <a:ea typeface="HGPSoeiKakugothicUB" panose="020B0900000000000000" pitchFamily="34" charset="-128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8245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A1806-45C9-A396-3883-039F5E5B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8">
            <a:extLst>
              <a:ext uri="{FF2B5EF4-FFF2-40B4-BE49-F238E27FC236}">
                <a16:creationId xmlns:a16="http://schemas.microsoft.com/office/drawing/2014/main" id="{EA2F0166-F2AC-90C5-4D78-A19C03E4B50A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9034A984-3FF2-0C5B-C240-6B837BB8B4D0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3F37F00F-55C5-0B4D-3EBC-6BB2267B6798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CBDC8026-564A-EDA5-1A7E-8850E9B43EB5}"/>
              </a:ext>
            </a:extLst>
          </p:cNvPr>
          <p:cNvSpPr/>
          <p:nvPr/>
        </p:nvSpPr>
        <p:spPr>
          <a:xfrm>
            <a:off x="13944600" y="3986292"/>
            <a:ext cx="3461402" cy="19050"/>
          </a:xfrm>
          <a:prstGeom prst="line">
            <a:avLst/>
          </a:prstGeom>
          <a:ln w="38100" cap="flat">
            <a:solidFill>
              <a:srgbClr val="00AF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943AD09-9DE3-C5EF-F1CB-F37D08F818D2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C16BC99-7BEE-6C69-A42A-C14DE8CBEAF9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68ECF66-8FE9-EB3B-F294-31910EC15EBB}"/>
              </a:ext>
            </a:extLst>
          </p:cNvPr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D14491E-1733-FF2F-2ED0-55377A8B91F6}"/>
              </a:ext>
            </a:extLst>
          </p:cNvPr>
          <p:cNvSpPr txBox="1"/>
          <p:nvPr/>
        </p:nvSpPr>
        <p:spPr>
          <a:xfrm>
            <a:off x="2879839" y="1870921"/>
            <a:ext cx="1252832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ترکیب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Pointer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+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+ آرایه پویا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FB9E012-2F05-763A-A7C4-2657615A6344}"/>
              </a:ext>
            </a:extLst>
          </p:cNvPr>
          <p:cNvSpPr txBox="1"/>
          <p:nvPr/>
        </p:nvSpPr>
        <p:spPr>
          <a:xfrm>
            <a:off x="1930820" y="3554949"/>
            <a:ext cx="15354250" cy="159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ct val="1500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در پروژه های واقعی چون تعداد داده ها مشخص نیست(نامحدود است) حافظه باید </a:t>
            </a:r>
            <a:r>
              <a:rPr lang="fa-IR" sz="36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داینامیک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باشد که </a:t>
            </a: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Structure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+ </a:t>
            </a: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Pointer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بهترین انتخاب برای مدیریت آن </a:t>
            </a:r>
            <a:r>
              <a:rPr lang="fa-IR" sz="36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هاست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.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0BEE3416-5C4E-942D-3910-F32008FBA639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0F2C9AD-D16D-72C1-7E06-42F3CB6AE8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2790D54-02C6-E8C4-AC37-2376220C5C1A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517E5F82-4039-012B-2FA8-598DF3A35366}"/>
              </a:ext>
            </a:extLst>
          </p:cNvPr>
          <p:cNvGrpSpPr/>
          <p:nvPr/>
        </p:nvGrpSpPr>
        <p:grpSpPr>
          <a:xfrm>
            <a:off x="16456605" y="8347404"/>
            <a:ext cx="698047" cy="698047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E523B3D-028E-8B7C-A78C-CB9CEB9C38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6FEC5D27-DB1D-0F11-5EAB-CFBA6DD3B0AB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ACBD28DA-B451-9186-FF04-5B4DF562F975}"/>
              </a:ext>
            </a:extLst>
          </p:cNvPr>
          <p:cNvGrpSpPr/>
          <p:nvPr/>
        </p:nvGrpSpPr>
        <p:grpSpPr>
          <a:xfrm>
            <a:off x="8791477" y="9381012"/>
            <a:ext cx="352523" cy="352523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0281ACC-D4C1-F8F9-E112-5D1EB54804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A0FD1334-F3A4-7794-1F07-88325490D8B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0D69B2F-9059-E3BC-A283-31DE006C4991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FDAB02-2E08-44F6-CBEB-AB33E7FA8BD6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2A596-7372-9D6D-F7B0-0F6E7FDF1B44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2FE46-39D8-CC88-6D3C-91902C688A22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2398A99-8A7B-D1CC-7BD0-FB99A116B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53" y="5579036"/>
            <a:ext cx="12220448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9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4C308-7A07-4EB8-E4D4-E97875FA9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8">
            <a:extLst>
              <a:ext uri="{FF2B5EF4-FFF2-40B4-BE49-F238E27FC236}">
                <a16:creationId xmlns:a16="http://schemas.microsoft.com/office/drawing/2014/main" id="{67E125E3-2E66-00D2-9F84-2A2006E3DCDF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0981EDBD-E226-FF49-A286-5EAB90EA36AD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16C6848E-AB17-67F7-FE32-2E6BBF09AF71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23D7923-E01B-48FF-BD1C-845AECE1B3A1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3EB79EF-4978-E07C-BDDB-0E8284102C75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C619393-1F3C-574E-FB2F-5E3324532B2C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A5EB661C-EAFF-D46F-41D7-C484FF62F6D0}"/>
              </a:ext>
            </a:extLst>
          </p:cNvPr>
          <p:cNvGrpSpPr/>
          <p:nvPr/>
        </p:nvGrpSpPr>
        <p:grpSpPr>
          <a:xfrm>
            <a:off x="16703084" y="8819688"/>
            <a:ext cx="2174356" cy="2174356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15D132C-EC83-578B-D78A-4B4A045140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4E02BC03-A11F-28C2-8660-E5732A6582C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56EBA5FD-A565-0E94-0CE2-8E4701300200}"/>
              </a:ext>
            </a:extLst>
          </p:cNvPr>
          <p:cNvGrpSpPr/>
          <p:nvPr/>
        </p:nvGrpSpPr>
        <p:grpSpPr>
          <a:xfrm>
            <a:off x="1990615" y="2727336"/>
            <a:ext cx="698047" cy="698047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16E6003-0BE2-226B-5825-BB9FF1E545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8EE9BB9-5531-2B42-D83A-6D1788C317B6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289F6B11-3CBF-F52B-5A6B-4088AA901C1A}"/>
              </a:ext>
            </a:extLst>
          </p:cNvPr>
          <p:cNvGrpSpPr/>
          <p:nvPr/>
        </p:nvGrpSpPr>
        <p:grpSpPr>
          <a:xfrm>
            <a:off x="16906777" y="5673037"/>
            <a:ext cx="352523" cy="35252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07E1283-77AC-437B-9B62-BEB9A14216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4A3CFA0D-EE3B-0952-29F7-5E78568DBA7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8314A36-5983-3706-43B9-84C617E40E63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938CD117-7313-E010-BCF4-00D9C9A7F51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B2C97D8-96DE-3EC1-3DB8-AE436A06F5A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99DD6784-49E3-B2C1-DAAC-E32C0FCC272E}"/>
              </a:ext>
            </a:extLst>
          </p:cNvPr>
          <p:cNvSpPr/>
          <p:nvPr/>
        </p:nvSpPr>
        <p:spPr>
          <a:xfrm>
            <a:off x="14162238" y="2015029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B976FEA-AD61-3633-A3A3-F49F4751DFDE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952758-6B92-87B3-B9DE-1581342A38A4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7524A-A570-1456-A326-C852BA68164B}"/>
              </a:ext>
            </a:extLst>
          </p:cNvPr>
          <p:cNvSpPr txBox="1"/>
          <p:nvPr/>
        </p:nvSpPr>
        <p:spPr>
          <a:xfrm>
            <a:off x="760020" y="950441"/>
            <a:ext cx="4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E876-DEB8-B18F-010C-CCD995123818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CA9F8E-F900-C077-78AD-9DAE65F94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501" y="465296"/>
            <a:ext cx="7099300" cy="1460500"/>
          </a:xfrm>
          <a:prstGeom prst="rect">
            <a:avLst/>
          </a:prstGeom>
        </p:spPr>
      </p:pic>
      <p:pic>
        <p:nvPicPr>
          <p:cNvPr id="11" name="Picture 10" descr="A black background with a black and white background&#10;&#10;AI-generated content may be incorrect.">
            <a:extLst>
              <a:ext uri="{FF2B5EF4-FFF2-40B4-BE49-F238E27FC236}">
                <a16:creationId xmlns:a16="http://schemas.microsoft.com/office/drawing/2014/main" id="{AFCC6AAD-0EB9-E5BE-C07D-E3386C9EC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393002"/>
            <a:ext cx="6528387" cy="2617337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FB17096-DD47-D8B4-FDF9-9B70C710C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"/>
          <a:stretch>
            <a:fillRect/>
          </a:stretch>
        </p:blipFill>
        <p:spPr>
          <a:xfrm>
            <a:off x="4953000" y="2048679"/>
            <a:ext cx="6507397" cy="5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9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1B311-25D6-6013-BFB7-B573AA4F3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8">
            <a:extLst>
              <a:ext uri="{FF2B5EF4-FFF2-40B4-BE49-F238E27FC236}">
                <a16:creationId xmlns:a16="http://schemas.microsoft.com/office/drawing/2014/main" id="{62D5FE62-3B90-7651-6EB5-8196D7D117F2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62023C57-C740-DE18-62A2-2571E1133A7C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EF16847F-67B2-BD93-9075-530EBE79DE10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36C9F6C5-192C-7972-C70D-FD4AAC01EB90}"/>
              </a:ext>
            </a:extLst>
          </p:cNvPr>
          <p:cNvSpPr/>
          <p:nvPr/>
        </p:nvSpPr>
        <p:spPr>
          <a:xfrm>
            <a:off x="11046229" y="4213963"/>
            <a:ext cx="3461402" cy="19050"/>
          </a:xfrm>
          <a:prstGeom prst="line">
            <a:avLst/>
          </a:prstGeom>
          <a:ln w="38100" cap="flat">
            <a:solidFill>
              <a:srgbClr val="00AF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3210E9A-0D97-A304-FDCA-515F68ECF537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7F9D14E-AD55-84EA-3E9D-D472F83E2486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C373620-D477-A62C-FB24-0E256C19D0B6}"/>
              </a:ext>
            </a:extLst>
          </p:cNvPr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6D70CC4-E3A9-734F-A74D-B4B6A58FBE63}"/>
              </a:ext>
            </a:extLst>
          </p:cNvPr>
          <p:cNvSpPr txBox="1"/>
          <p:nvPr/>
        </p:nvSpPr>
        <p:spPr>
          <a:xfrm>
            <a:off x="2224828" y="1700219"/>
            <a:ext cx="1383834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کاربرد های پیشرفته و حرفه ای ساختار ها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3788B80-BFA7-BECA-1EA4-4328DB77F0D0}"/>
              </a:ext>
            </a:extLst>
          </p:cNvPr>
          <p:cNvSpPr txBox="1"/>
          <p:nvPr/>
        </p:nvSpPr>
        <p:spPr>
          <a:xfrm>
            <a:off x="6238339" y="3082516"/>
            <a:ext cx="5771093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3400"/>
              </a:lnSpc>
            </a:pPr>
            <a:r>
              <a:rPr lang="fa-IR" sz="44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اصن</a:t>
            </a:r>
            <a:r>
              <a:rPr lang="fa-IR" sz="44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چرا کاربرد ها </a:t>
            </a:r>
            <a:r>
              <a:rPr lang="fa-IR" sz="44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مهمن</a:t>
            </a:r>
            <a:r>
              <a:rPr lang="fa-IR" sz="44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؟</a:t>
            </a:r>
            <a:endParaRPr lang="en-US" sz="44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49D7834-CE71-A5E4-755C-3B59C0E7E597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1BA1021-BE2E-109F-DCA6-2AA61DBAB0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C075F2E7-4738-EAA4-7954-0B4FE18C009A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4F873822-7717-98B0-A04A-AE1311D25912}"/>
              </a:ext>
            </a:extLst>
          </p:cNvPr>
          <p:cNvGrpSpPr/>
          <p:nvPr/>
        </p:nvGrpSpPr>
        <p:grpSpPr>
          <a:xfrm>
            <a:off x="16456605" y="8347404"/>
            <a:ext cx="698047" cy="698047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42A65A8-84DA-5919-5968-D8B0777DE3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09C3ECD5-6EA0-5B29-8DC8-635828FA8870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97D6635E-F135-7A47-49F9-4C527CE9D783}"/>
              </a:ext>
            </a:extLst>
          </p:cNvPr>
          <p:cNvGrpSpPr/>
          <p:nvPr/>
        </p:nvGrpSpPr>
        <p:grpSpPr>
          <a:xfrm>
            <a:off x="9255422" y="8171142"/>
            <a:ext cx="352523" cy="352523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4780449-3DD5-C3A3-285C-39F971C63A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FC590630-C711-3155-8560-F82C3FADCD62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23CB6E-2641-2BB9-C733-2B37C660CDE0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835462-9C4B-9951-5F02-8554CA4889D0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933E8-AA00-CF59-F7DC-5D5B563C2159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6B95B-0E03-0F83-5196-9F81AF499856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4C370843-74AD-B7F4-CB94-6A42734E0656}"/>
              </a:ext>
            </a:extLst>
          </p:cNvPr>
          <p:cNvSpPr txBox="1"/>
          <p:nvPr/>
        </p:nvSpPr>
        <p:spPr>
          <a:xfrm>
            <a:off x="8931377" y="4213963"/>
            <a:ext cx="5771093" cy="4708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r" defTabSz="914400" rtl="1" eaLnBrk="1" latinLnBrk="0" hangingPunct="1">
              <a:lnSpc>
                <a:spcPct val="3000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ورود به سطح حرفه ای</a:t>
            </a:r>
          </a:p>
          <a:p>
            <a:pPr marL="0" algn="r" defTabSz="914400" rtl="1" eaLnBrk="1" latinLnBrk="0" hangingPunct="1">
              <a:lnSpc>
                <a:spcPct val="3000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استفاده واقعی از ساختار ها</a:t>
            </a:r>
          </a:p>
          <a:p>
            <a:pPr marL="0" algn="r" defTabSz="914400" rtl="1" eaLnBrk="1" latinLnBrk="0" hangingPunct="1">
              <a:lnSpc>
                <a:spcPct val="3000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بررسی حافظه و سیستم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3594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F821C-5D29-D880-0952-FE09CBB3D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000AB9CF-103F-C148-761B-84752838FB81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4F5F492-D5DE-6193-1604-1CFC2C45DADD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5A4B70D2-FEEF-AD87-9D60-AC9E17BB7609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243C90A-EFC5-17E3-E365-87CB3CB4FA40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BD4423D-F547-5FA2-CC49-CE0F1B8343A8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424CFFA-757B-8550-A3E0-A2855A94345D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7492FA4-EE5E-A76A-D132-EEDA5E6CB64E}"/>
              </a:ext>
            </a:extLst>
          </p:cNvPr>
          <p:cNvSpPr txBox="1"/>
          <p:nvPr/>
        </p:nvSpPr>
        <p:spPr>
          <a:xfrm>
            <a:off x="2202603" y="1914114"/>
            <a:ext cx="12444946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ساختار های تو در تو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(Nested Structures)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B62B6C9-4BDA-B70B-B126-94CB8B1625D4}"/>
              </a:ext>
            </a:extLst>
          </p:cNvPr>
          <p:cNvGrpSpPr/>
          <p:nvPr/>
        </p:nvGrpSpPr>
        <p:grpSpPr>
          <a:xfrm>
            <a:off x="10621658" y="3044440"/>
            <a:ext cx="9920384" cy="9920384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7B975CA-2F6E-8BCD-10FC-9D76C01FB4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D087F8E-F056-67DC-802A-49419B0A212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6E7C693-62B9-650C-DAE9-467C0D73A249}"/>
              </a:ext>
            </a:extLst>
          </p:cNvPr>
          <p:cNvGrpSpPr/>
          <p:nvPr/>
        </p:nvGrpSpPr>
        <p:grpSpPr>
          <a:xfrm>
            <a:off x="11203611" y="3626394"/>
            <a:ext cx="8756476" cy="8756476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7E1BF4E-CD64-D50A-D30D-EE04130DF30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465683F-FAF2-BF6D-C14C-82B662D1614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F0D44578-9180-8F3B-FC10-E990850B8C35}"/>
              </a:ext>
            </a:extLst>
          </p:cNvPr>
          <p:cNvSpPr txBox="1"/>
          <p:nvPr/>
        </p:nvSpPr>
        <p:spPr>
          <a:xfrm>
            <a:off x="2305451" y="3526449"/>
            <a:ext cx="6900294" cy="132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en-US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Structure </a:t>
            </a: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داخل </a:t>
            </a:r>
            <a:r>
              <a:rPr lang="en-US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Structure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مدلسازی</a:t>
            </a: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داده های چند لایه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1085DA5-E98F-DFEB-D3D7-1B45BDAD64F8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FD28D20-4819-6B58-1887-5F1EF1B0B8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55C8A690-FACD-8ADA-98E7-9D99CB46CEC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66EC5395-BEA4-6A1E-3A42-03EAFD2CBF02}"/>
              </a:ext>
            </a:extLst>
          </p:cNvPr>
          <p:cNvGrpSpPr/>
          <p:nvPr/>
        </p:nvGrpSpPr>
        <p:grpSpPr>
          <a:xfrm>
            <a:off x="9503252" y="3729009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92A9322D-3838-AD9B-B67C-26EC077127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E6074660-F2CF-71A2-F1A6-0D93E1458241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F0C4BE2B-27E2-B579-7EE4-DC7954EC92CE}"/>
              </a:ext>
            </a:extLst>
          </p:cNvPr>
          <p:cNvSpPr/>
          <p:nvPr/>
        </p:nvSpPr>
        <p:spPr>
          <a:xfrm>
            <a:off x="7696516" y="9581823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2FEFCFA-7BDF-8D52-B620-3C8496C9924B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A082FF-1715-BD4F-DA97-C47DDEF5FD1F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FD6DB-61C2-8731-CAF5-AFB7691BC80D}"/>
              </a:ext>
            </a:extLst>
          </p:cNvPr>
          <p:cNvSpPr txBox="1"/>
          <p:nvPr/>
        </p:nvSpPr>
        <p:spPr>
          <a:xfrm>
            <a:off x="760020" y="925318"/>
            <a:ext cx="4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3B7D4-47AE-BD7A-2070-830C97522ACF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E628B99-4AE3-ED4D-850F-10FF4DF74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59" y="5101205"/>
            <a:ext cx="6638889" cy="42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3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8BF30-EC4B-26CB-4E0E-68DDFEB66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>
            <a:extLst>
              <a:ext uri="{FF2B5EF4-FFF2-40B4-BE49-F238E27FC236}">
                <a16:creationId xmlns:a16="http://schemas.microsoft.com/office/drawing/2014/main" id="{8284022D-89B7-0C94-52FB-2BD445226D01}"/>
              </a:ext>
            </a:extLst>
          </p:cNvPr>
          <p:cNvGrpSpPr/>
          <p:nvPr/>
        </p:nvGrpSpPr>
        <p:grpSpPr>
          <a:xfrm>
            <a:off x="17073281" y="9325944"/>
            <a:ext cx="2174356" cy="2174356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0B4701C1-DBDC-D419-7B36-005D3E7BD2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644C009B-8A11-C7F4-FD9B-13E1C891D80F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91DC771-DB76-9E67-60B7-9FBBE707320C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4AE3ED6-744E-520D-FFA8-C575308F7195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AB95D3D-8555-BB91-40B8-BFFAD8210B7E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38A0499F-3AD4-861C-0F10-2701BC264F1D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CED9CB3-BF0D-64DA-E106-0C4814B4E214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3E3A48F-6CB7-650C-7425-50C684758F41}"/>
              </a:ext>
            </a:extLst>
          </p:cNvPr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90D462A-6B8D-050C-A709-1671733720D6}"/>
              </a:ext>
            </a:extLst>
          </p:cNvPr>
          <p:cNvGrpSpPr/>
          <p:nvPr/>
        </p:nvGrpSpPr>
        <p:grpSpPr>
          <a:xfrm>
            <a:off x="-2579847" y="3305897"/>
            <a:ext cx="9429140" cy="94291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1FD091E-244B-145F-2B0B-EC06999B81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D2F2FE44-A93B-DE79-4905-17E25E1BAB3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6AA0907-9200-29C0-625A-F56F1C955245}"/>
              </a:ext>
            </a:extLst>
          </p:cNvPr>
          <p:cNvGrpSpPr/>
          <p:nvPr/>
        </p:nvGrpSpPr>
        <p:grpSpPr>
          <a:xfrm>
            <a:off x="-1957474" y="3904649"/>
            <a:ext cx="8322867" cy="8322867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D10C1E1-316A-BD9F-0267-096F185C6F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008152AF-A1DA-3A45-B627-97F76C301061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8F2D768-334A-1DF1-3C5A-993C12741929}"/>
              </a:ext>
            </a:extLst>
          </p:cNvPr>
          <p:cNvGrpSpPr/>
          <p:nvPr/>
        </p:nvGrpSpPr>
        <p:grpSpPr>
          <a:xfrm>
            <a:off x="4784121" y="2663099"/>
            <a:ext cx="698047" cy="698047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9418385-A7FC-E23D-A314-F4BA6C9402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B1A7ED5A-54C2-9F11-8F22-52A1CBF4C55F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8833D39A-CF8D-DDDF-2616-B72D3B93911D}"/>
              </a:ext>
            </a:extLst>
          </p:cNvPr>
          <p:cNvGrpSpPr/>
          <p:nvPr/>
        </p:nvGrpSpPr>
        <p:grpSpPr>
          <a:xfrm>
            <a:off x="16658106" y="8918271"/>
            <a:ext cx="352523" cy="352523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61D8194B-B0F4-83F7-E7FE-19F251244D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DC7B0823-798E-7734-5B1B-3C667746AD85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761EC389-C26B-2A99-92B3-0CFFB4019860}"/>
              </a:ext>
            </a:extLst>
          </p:cNvPr>
          <p:cNvSpPr/>
          <p:nvPr/>
        </p:nvSpPr>
        <p:spPr>
          <a:xfrm>
            <a:off x="6444745" y="9974056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D50A7C0-B9AC-17EB-EAE0-67DDB33F3B3B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FA70AA9-58F2-8411-F701-C088DDA09450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8C4230-380F-50AF-3FEC-ED84B9D4658B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262561-1791-5793-1871-4976D3BAE390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5BEFC4FF-0499-7AC0-DD34-A833347BAC98}"/>
              </a:ext>
            </a:extLst>
          </p:cNvPr>
          <p:cNvSpPr txBox="1"/>
          <p:nvPr/>
        </p:nvSpPr>
        <p:spPr>
          <a:xfrm>
            <a:off x="5778684" y="1801668"/>
            <a:ext cx="11790376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دسترسی به اعضای 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Nested Structures</a:t>
            </a:r>
          </a:p>
        </p:txBody>
      </p:sp>
      <p:sp>
        <p:nvSpPr>
          <p:cNvPr id="34" name="TextBox 36">
            <a:extLst>
              <a:ext uri="{FF2B5EF4-FFF2-40B4-BE49-F238E27FC236}">
                <a16:creationId xmlns:a16="http://schemas.microsoft.com/office/drawing/2014/main" id="{35E747B4-E439-F467-41CC-638F4D004B8F}"/>
              </a:ext>
            </a:extLst>
          </p:cNvPr>
          <p:cNvSpPr txBox="1"/>
          <p:nvPr/>
        </p:nvSpPr>
        <p:spPr>
          <a:xfrm>
            <a:off x="11298281" y="3059145"/>
            <a:ext cx="5548396" cy="1337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ts val="34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دسترسی زنجیره ای </a:t>
            </a:r>
          </a:p>
          <a:p>
            <a:pPr algn="just" rtl="1">
              <a:lnSpc>
                <a:spcPts val="3400"/>
              </a:lnSpc>
            </a:pPr>
            <a:endParaRPr lang="fa-IR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algn="just" rtl="1">
              <a:lnSpc>
                <a:spcPts val="3400"/>
              </a:lnSpc>
            </a:pPr>
            <a:r>
              <a:rPr lang="fa-IR" sz="36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خوانا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و منطقی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pic>
        <p:nvPicPr>
          <p:cNvPr id="3" name="Picture 2" descr="A black background with white text and numbers&#10;&#10;AI-generated content may be incorrect.">
            <a:extLst>
              <a:ext uri="{FF2B5EF4-FFF2-40B4-BE49-F238E27FC236}">
                <a16:creationId xmlns:a16="http://schemas.microsoft.com/office/drawing/2014/main" id="{BC4512C1-4F2A-02E6-E122-FD7430AB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04"/>
          <a:stretch>
            <a:fillRect/>
          </a:stretch>
        </p:blipFill>
        <p:spPr>
          <a:xfrm>
            <a:off x="6075906" y="2990828"/>
            <a:ext cx="5548396" cy="1745194"/>
          </a:xfrm>
          <a:prstGeom prst="rect">
            <a:avLst/>
          </a:prstGeom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04654274-F3FE-A5E7-9367-1032F40ADB3A}"/>
              </a:ext>
            </a:extLst>
          </p:cNvPr>
          <p:cNvSpPr txBox="1"/>
          <p:nvPr/>
        </p:nvSpPr>
        <p:spPr>
          <a:xfrm>
            <a:off x="3579958" y="4923288"/>
            <a:ext cx="1365029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ts val="3400"/>
              </a:lnSpc>
            </a:pP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این خط یعنی « برو داخل </a:t>
            </a:r>
            <a:r>
              <a:rPr lang="en-US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Student</a:t>
            </a: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، </a:t>
            </a:r>
            <a:r>
              <a:rPr lang="en-US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</a:t>
            </a: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بعد </a:t>
            </a:r>
            <a:r>
              <a:rPr lang="en-US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Address</a:t>
            </a: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، بعد </a:t>
            </a:r>
            <a:r>
              <a:rPr lang="en-US" sz="28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postalCode</a:t>
            </a:r>
            <a:endParaRPr lang="en-US" sz="28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1FCEE9C0-F895-E773-8F7D-2D8A544EE07B}"/>
              </a:ext>
            </a:extLst>
          </p:cNvPr>
          <p:cNvSpPr/>
          <p:nvPr/>
        </p:nvSpPr>
        <p:spPr>
          <a:xfrm flipV="1">
            <a:off x="6483971" y="5417680"/>
            <a:ext cx="11432398" cy="54289"/>
          </a:xfrm>
          <a:prstGeom prst="line">
            <a:avLst/>
          </a:prstGeom>
          <a:ln w="38100" cap="flat">
            <a:solidFill>
              <a:srgbClr val="1839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CF5FEA28-1A96-CC8F-72C2-A4DED2973EBC}"/>
              </a:ext>
            </a:extLst>
          </p:cNvPr>
          <p:cNvSpPr txBox="1"/>
          <p:nvPr/>
        </p:nvSpPr>
        <p:spPr>
          <a:xfrm>
            <a:off x="7200137" y="5528444"/>
            <a:ext cx="1180710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Pointer 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با 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Nested Structures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  <a:endParaRPr lang="en-US" sz="54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12" name="TextBox 36">
            <a:extLst>
              <a:ext uri="{FF2B5EF4-FFF2-40B4-BE49-F238E27FC236}">
                <a16:creationId xmlns:a16="http://schemas.microsoft.com/office/drawing/2014/main" id="{6F017DA4-E7BC-F78B-BF27-91735334BBA2}"/>
              </a:ext>
            </a:extLst>
          </p:cNvPr>
          <p:cNvSpPr txBox="1"/>
          <p:nvPr/>
        </p:nvSpPr>
        <p:spPr>
          <a:xfrm>
            <a:off x="6454470" y="6825800"/>
            <a:ext cx="10837525" cy="465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ts val="34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ترکیب </a:t>
            </a: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Pointer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و </a:t>
            </a: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Nested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و </a:t>
            </a:r>
            <a:r>
              <a:rPr lang="fa-IR" sz="36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پرکاربرد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در پروژه های واقعی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pic>
        <p:nvPicPr>
          <p:cNvPr id="38" name="Picture 3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9046946-9491-4E33-AD17-E5B1B16E2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11" y="7554539"/>
            <a:ext cx="7789577" cy="24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1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6D2B7-7221-85F7-0D11-FE18109D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A7292117-C5E5-860B-FC9B-0A24BBCA6DDD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2E26DE27-2D24-6B66-6BC5-79D21D61DA74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1B6A2990-93E5-DAB2-929A-E96B82837330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9A1C0A7-C4ED-5E1B-FD5E-CBEED0CC3579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0ACE052-C3FE-F636-8D50-3FB67CCC868B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28DBBF3-450E-78F2-70CA-9736521B5B59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00B30C2-1E3A-0323-CC3B-580AFDBD9A3C}"/>
              </a:ext>
            </a:extLst>
          </p:cNvPr>
          <p:cNvSpPr txBox="1"/>
          <p:nvPr/>
        </p:nvSpPr>
        <p:spPr>
          <a:xfrm>
            <a:off x="6449475" y="2284739"/>
            <a:ext cx="1106745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استفاده از ساختار در پروژه های بزرگ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165539D-B14A-3413-92FC-0DB63D68CED0}"/>
              </a:ext>
            </a:extLst>
          </p:cNvPr>
          <p:cNvGrpSpPr/>
          <p:nvPr/>
        </p:nvGrpSpPr>
        <p:grpSpPr>
          <a:xfrm>
            <a:off x="-1146141" y="7330896"/>
            <a:ext cx="3661281" cy="3661281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BEF39D6-786F-F12A-E587-6B93EFBD41B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82CF95B-7677-CC4E-6C0E-121B1271F39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DA123DE0-9CEE-62C3-55AD-6026E881BB32}"/>
              </a:ext>
            </a:extLst>
          </p:cNvPr>
          <p:cNvSpPr txBox="1"/>
          <p:nvPr/>
        </p:nvSpPr>
        <p:spPr>
          <a:xfrm>
            <a:off x="4486857" y="3619500"/>
            <a:ext cx="12410657" cy="2194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جداسازی کد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نگهداری آسان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توسعه پذیری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C484371-2B89-780F-A4DF-76C40FA94B85}"/>
              </a:ext>
            </a:extLst>
          </p:cNvPr>
          <p:cNvGrpSpPr/>
          <p:nvPr/>
        </p:nvGrpSpPr>
        <p:grpSpPr>
          <a:xfrm>
            <a:off x="253168" y="1895318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60510D5-71D2-76CB-89A0-75A68A8F5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2FBFAC62-21F9-B42D-5F1F-5F2A1ED2CB36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36C019C2-2CD9-F00E-DB12-0F1E3D0CBEEA}"/>
              </a:ext>
            </a:extLst>
          </p:cNvPr>
          <p:cNvGrpSpPr/>
          <p:nvPr/>
        </p:nvGrpSpPr>
        <p:grpSpPr>
          <a:xfrm>
            <a:off x="11958102" y="8788221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F016416A-EAE8-3886-C6AC-85610049F8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16394BB7-E91F-ABC0-2607-CC67F138E166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380B379F-CB2D-7379-9075-E01CA0213832}"/>
              </a:ext>
            </a:extLst>
          </p:cNvPr>
          <p:cNvSpPr/>
          <p:nvPr/>
        </p:nvSpPr>
        <p:spPr>
          <a:xfrm>
            <a:off x="-73609200" y="-30822900"/>
            <a:ext cx="136398000" cy="71932800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C0EF66-968F-DDB0-7954-7EE0B05F0582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4FE302D-C411-5BA4-8DC1-747C4DC3468E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9A84A2-6318-7101-02C5-25ECB7BA67FA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49B1A5-0D32-1EB8-16E8-439506259207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4" name="Picture 3" descr="A computer screen with text and numbers&#10;&#10;AI-generated content may be incorrect.">
            <a:extLst>
              <a:ext uri="{FF2B5EF4-FFF2-40B4-BE49-F238E27FC236}">
                <a16:creationId xmlns:a16="http://schemas.microsoft.com/office/drawing/2014/main" id="{01D632D7-59E1-CC9F-29D0-984A0D7EA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668" y="4202837"/>
            <a:ext cx="11420834" cy="40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C4A5F-C5F0-9132-D0A6-5DEB6B78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AD5C32EC-B9BA-49B9-2C51-6FAAC65B3ACB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52618E63-8C08-ACE2-D45A-71201A536AFE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43D4753D-3581-9E7B-6F5A-A0661DEC9438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9A306BE-B749-A417-4EE0-01BD7147E3D4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26D3C80-F71D-9E38-A532-FDDAB4352B62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731C45-F178-0632-59FC-B1F4B028ACCB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0759F2B-E558-F6C5-27CE-2DC2A3AC29E1}"/>
              </a:ext>
            </a:extLst>
          </p:cNvPr>
          <p:cNvSpPr txBox="1"/>
          <p:nvPr/>
        </p:nvSpPr>
        <p:spPr>
          <a:xfrm>
            <a:off x="4000346" y="1617561"/>
            <a:ext cx="963555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ارتباط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با فایل ها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44AD9-F3CA-887D-E91A-25A212095AFB}"/>
              </a:ext>
            </a:extLst>
          </p:cNvPr>
          <p:cNvGrpSpPr/>
          <p:nvPr/>
        </p:nvGrpSpPr>
        <p:grpSpPr>
          <a:xfrm>
            <a:off x="-946724" y="-856781"/>
            <a:ext cx="2392894" cy="2392894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C3EECBE-6634-66B1-6A01-A1F8E47DC2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9DBB42A-0DE5-A791-C4F5-311F5D462DC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614A39F-B0EA-A5B3-662B-1A739F93A8DC}"/>
              </a:ext>
            </a:extLst>
          </p:cNvPr>
          <p:cNvGrpSpPr/>
          <p:nvPr/>
        </p:nvGrpSpPr>
        <p:grpSpPr>
          <a:xfrm>
            <a:off x="16686966" y="-486987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A9914D2-356C-D9F9-EC56-1621DD6147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CE2BAB1-EE78-70C3-F4D0-32CEAD0BB973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7264C390-B7E2-4966-9BE5-AFB67C3374AC}"/>
              </a:ext>
            </a:extLst>
          </p:cNvPr>
          <p:cNvGrpSpPr/>
          <p:nvPr/>
        </p:nvGrpSpPr>
        <p:grpSpPr>
          <a:xfrm>
            <a:off x="4020790" y="1687369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3A69E1EF-32DE-62A3-0853-240F75E03B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5B8195B6-00C0-A9FB-BFDB-B6A0E0DB28A3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A0C98155-D6FE-6D5F-3D4C-D754492497B1}"/>
              </a:ext>
            </a:extLst>
          </p:cNvPr>
          <p:cNvSpPr/>
          <p:nvPr/>
        </p:nvSpPr>
        <p:spPr>
          <a:xfrm>
            <a:off x="15363390" y="8555251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7F46B5B-A936-22BC-74AE-37CF66F6B47B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95F8179-FB23-89AA-CE42-4E34D5E90AD7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E87D8-8715-E363-A2DC-78145D658D80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E655A9-1B52-22D2-9AE9-54D18F099E5F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CF2E6F45-0AFC-DABC-F9F3-47C26E1250EB}"/>
              </a:ext>
            </a:extLst>
          </p:cNvPr>
          <p:cNvSpPr txBox="1"/>
          <p:nvPr/>
        </p:nvSpPr>
        <p:spPr>
          <a:xfrm>
            <a:off x="3607865" y="2864497"/>
            <a:ext cx="10420514" cy="1322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ساختار ، بهترین گزینه برای ذخیره داده ها در فایل ها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ctr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بازیابی داده ها =&gt; مثل یک </a:t>
            </a:r>
            <a:r>
              <a:rPr lang="fa-IR" sz="32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دیتابیس</a:t>
            </a: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ساده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93693B8D-E590-37CC-B7A4-CAE2DB7B2142}"/>
              </a:ext>
            </a:extLst>
          </p:cNvPr>
          <p:cNvSpPr/>
          <p:nvPr/>
        </p:nvSpPr>
        <p:spPr>
          <a:xfrm flipV="1">
            <a:off x="402375" y="4776360"/>
            <a:ext cx="17483249" cy="1"/>
          </a:xfrm>
          <a:prstGeom prst="line">
            <a:avLst/>
          </a:prstGeom>
          <a:ln w="38100" cap="flat">
            <a:solidFill>
              <a:srgbClr val="124D5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D63DB3C0-2B1E-5E2A-4D6B-6C93FCBF45F3}"/>
              </a:ext>
            </a:extLst>
          </p:cNvPr>
          <p:cNvSpPr txBox="1"/>
          <p:nvPr/>
        </p:nvSpPr>
        <p:spPr>
          <a:xfrm>
            <a:off x="4326223" y="4857808"/>
            <a:ext cx="963555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نوشتن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در فایل </a:t>
            </a:r>
            <a:r>
              <a:rPr lang="fa-IR" sz="5400" b="1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باینری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F30B07-F40A-75C1-1B7D-32D4A7C10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46" y="5978790"/>
            <a:ext cx="9959905" cy="2807128"/>
          </a:xfrm>
          <a:prstGeom prst="rect">
            <a:avLst/>
          </a:prstGeom>
        </p:spPr>
      </p:pic>
      <p:sp>
        <p:nvSpPr>
          <p:cNvPr id="24" name="TextBox 25">
            <a:extLst>
              <a:ext uri="{FF2B5EF4-FFF2-40B4-BE49-F238E27FC236}">
                <a16:creationId xmlns:a16="http://schemas.microsoft.com/office/drawing/2014/main" id="{AEF3E1B8-8217-719B-BA58-21D3E27B0D9E}"/>
              </a:ext>
            </a:extLst>
          </p:cNvPr>
          <p:cNvSpPr txBox="1"/>
          <p:nvPr/>
        </p:nvSpPr>
        <p:spPr>
          <a:xfrm>
            <a:off x="3738908" y="9184635"/>
            <a:ext cx="10420514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این </a:t>
            </a:r>
            <a:r>
              <a:rPr lang="fa-IR" sz="32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دیتا</a:t>
            </a: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مستقیما به حافظه دیسک میره .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616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29A6-35CC-74A3-238A-A373775A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6409898E-12E9-3E61-9B79-EF0A578188B0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F54DEF36-4A8F-6273-C194-79FE47712355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DB14D3DA-5C1B-BAD1-F863-C932371B1BC0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CC3BED1-C44D-D312-C103-576D63111AC0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5A9D985-B900-9D5B-BB31-291E5A09CD8B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5A40D48-1DF9-9FCC-17F6-77CC49450F7F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94EE3C7-2D5D-F15E-6B72-C15C23B33403}"/>
              </a:ext>
            </a:extLst>
          </p:cNvPr>
          <p:cNvSpPr txBox="1"/>
          <p:nvPr/>
        </p:nvSpPr>
        <p:spPr>
          <a:xfrm>
            <a:off x="2762572" y="1666685"/>
            <a:ext cx="12444946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خواندن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از فایل </a:t>
            </a:r>
            <a:r>
              <a:rPr lang="fa-IR" sz="5400" b="1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باینری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D4E24E6-3B90-EE2E-F745-7D7C0473096D}"/>
              </a:ext>
            </a:extLst>
          </p:cNvPr>
          <p:cNvGrpSpPr/>
          <p:nvPr/>
        </p:nvGrpSpPr>
        <p:grpSpPr>
          <a:xfrm>
            <a:off x="10621658" y="3044440"/>
            <a:ext cx="9920384" cy="9920384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DC6B0C9-076E-41AB-D6BE-3B1EF5BAC3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A49311B-2882-58FC-722A-A3D63537B5F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BA0DD53-BB17-4D0C-1A4B-DC40D7F3E9DC}"/>
              </a:ext>
            </a:extLst>
          </p:cNvPr>
          <p:cNvGrpSpPr/>
          <p:nvPr/>
        </p:nvGrpSpPr>
        <p:grpSpPr>
          <a:xfrm>
            <a:off x="11203611" y="3626394"/>
            <a:ext cx="8756476" cy="8756476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46A47B0-124E-146E-4281-327B26CE36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6B6A836-C3D0-8C79-223B-A07C180D434F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6BDF407B-266E-B108-C3F6-47680B13C671}"/>
              </a:ext>
            </a:extLst>
          </p:cNvPr>
          <p:cNvSpPr txBox="1"/>
          <p:nvPr/>
        </p:nvSpPr>
        <p:spPr>
          <a:xfrm>
            <a:off x="9116088" y="3004803"/>
            <a:ext cx="3666865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سریع تر از فایل متنی ، اما وابسته به ساختار حافظه</a:t>
            </a:r>
            <a:endParaRPr lang="en-US" sz="28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A3079CE-5BF6-B128-C3DC-CEA10D9CBA54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694A435-0AEB-8C28-1FF6-16B73FA675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1449544-F59B-5577-43B9-89AAC1A43BA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D0E1E762-34E3-1DB4-368C-64D00971D98C}"/>
              </a:ext>
            </a:extLst>
          </p:cNvPr>
          <p:cNvGrpSpPr/>
          <p:nvPr/>
        </p:nvGrpSpPr>
        <p:grpSpPr>
          <a:xfrm>
            <a:off x="14020800" y="2132941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CFF572AE-2CA8-E8AB-B386-8941F4119F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BD8B0ABF-6559-A334-3D30-21C33BF4D53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3499EA0C-3AB0-C2EE-E429-90E3B6F5189F}"/>
              </a:ext>
            </a:extLst>
          </p:cNvPr>
          <p:cNvSpPr/>
          <p:nvPr/>
        </p:nvSpPr>
        <p:spPr>
          <a:xfrm>
            <a:off x="7696516" y="9581823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DE37F5D-4D38-2F35-D719-9FBE6678C0A9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81F516F-A3FF-7686-C49F-90E5ACC8F521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BA8E3-9DF6-2C53-3B7B-742FE1CABCE9}"/>
              </a:ext>
            </a:extLst>
          </p:cNvPr>
          <p:cNvSpPr txBox="1"/>
          <p:nvPr/>
        </p:nvSpPr>
        <p:spPr>
          <a:xfrm>
            <a:off x="754466" y="938154"/>
            <a:ext cx="4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B27BD-136B-C7EF-104F-7957E18A3B21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3275E4-3380-6BF7-948F-E69C00682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" y="2703075"/>
            <a:ext cx="8635767" cy="2433929"/>
          </a:xfrm>
          <a:prstGeom prst="rect">
            <a:avLst/>
          </a:prstGeom>
        </p:spPr>
      </p:pic>
      <p:sp>
        <p:nvSpPr>
          <p:cNvPr id="19" name="AutoShape 7">
            <a:extLst>
              <a:ext uri="{FF2B5EF4-FFF2-40B4-BE49-F238E27FC236}">
                <a16:creationId xmlns:a16="http://schemas.microsoft.com/office/drawing/2014/main" id="{DA010101-8964-44FE-6510-252D6F2CAB83}"/>
              </a:ext>
            </a:extLst>
          </p:cNvPr>
          <p:cNvSpPr/>
          <p:nvPr/>
        </p:nvSpPr>
        <p:spPr>
          <a:xfrm>
            <a:off x="329301" y="5552958"/>
            <a:ext cx="10526229" cy="0"/>
          </a:xfrm>
          <a:prstGeom prst="line">
            <a:avLst/>
          </a:prstGeom>
          <a:ln w="38100" cap="flat">
            <a:solidFill>
              <a:srgbClr val="0B6A6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EC664FC7-0CD0-9565-86FD-A52A280C33A1}"/>
              </a:ext>
            </a:extLst>
          </p:cNvPr>
          <p:cNvSpPr txBox="1"/>
          <p:nvPr/>
        </p:nvSpPr>
        <p:spPr>
          <a:xfrm>
            <a:off x="-594456" y="5646955"/>
            <a:ext cx="12444946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حافظه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Structure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در زبان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C</a:t>
            </a: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33CB29D0-FF8E-4E99-6A47-DAFE04861945}"/>
              </a:ext>
            </a:extLst>
          </p:cNvPr>
          <p:cNvSpPr txBox="1"/>
          <p:nvPr/>
        </p:nvSpPr>
        <p:spPr>
          <a:xfrm>
            <a:off x="-400969" y="6907122"/>
            <a:ext cx="7810830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در حافظه :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28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اعضای </a:t>
            </a:r>
            <a:r>
              <a:rPr lang="en-US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Structure</a:t>
            </a: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پشت سر هم ذخیره </a:t>
            </a:r>
            <a:r>
              <a:rPr lang="fa-IR" sz="28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میشن</a:t>
            </a:r>
            <a:endParaRPr lang="fa-IR" sz="28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اما ممکنه فضای خالی اضافه بشه 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28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چرا؟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بخاطر </a:t>
            </a:r>
            <a:r>
              <a:rPr lang="en-US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126639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DDC46-1F97-0FFF-6DAF-91664B5F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FB210A39-A30C-3981-8E72-A06813E338E6}"/>
              </a:ext>
            </a:extLst>
          </p:cNvPr>
          <p:cNvSpPr txBox="1"/>
          <p:nvPr/>
        </p:nvSpPr>
        <p:spPr>
          <a:xfrm>
            <a:off x="3980559" y="1780327"/>
            <a:ext cx="8924197" cy="90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Alignment</a:t>
            </a: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چیه؟</a:t>
            </a:r>
            <a:endParaRPr lang="en-US" sz="48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E70156A-1DAA-CE0F-B321-119C3CD157D0}"/>
              </a:ext>
            </a:extLst>
          </p:cNvPr>
          <p:cNvSpPr txBox="1"/>
          <p:nvPr/>
        </p:nvSpPr>
        <p:spPr>
          <a:xfrm>
            <a:off x="4343400" y="2908425"/>
            <a:ext cx="89241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fa-IR" sz="40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هم ترازی داده ها و افزایش سرعت پردازنده 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31FDF58-41B2-0142-9342-AA33FCAD3C83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07B2F43-514C-BC09-31F6-A02A57C7FC7D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D4A48A45-2612-177A-7572-6AAB9F0C1FE8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10D07064-F99A-E2EE-6642-1165679BCFD8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EB4D30B-880D-17DC-015D-DB6A59C1B403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9479A9A-EF87-0719-3C2F-559C956126AB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0B3D0E78-8C8F-A611-AB02-59EF0E704478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E3A955F-899D-E40C-D8CA-F33A3A44BF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4E578823-1CCF-325B-92E8-355EA4F3086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15F908D-C9B7-530C-6166-C99A85107F37}"/>
              </a:ext>
            </a:extLst>
          </p:cNvPr>
          <p:cNvGrpSpPr/>
          <p:nvPr/>
        </p:nvGrpSpPr>
        <p:grpSpPr>
          <a:xfrm>
            <a:off x="15475208" y="2318271"/>
            <a:ext cx="698047" cy="698047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67594FF3-9397-4710-3A6B-0B7950B7708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845005E2-71E8-9A52-58F5-6495D4A9C043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6D164FA8-DC3F-FC6E-B7AB-DE3046345CCD}"/>
              </a:ext>
            </a:extLst>
          </p:cNvPr>
          <p:cNvGrpSpPr/>
          <p:nvPr/>
        </p:nvGrpSpPr>
        <p:grpSpPr>
          <a:xfrm>
            <a:off x="4504472" y="9800473"/>
            <a:ext cx="352523" cy="352523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0DFFBDA-576B-0F18-88D2-B8C8C38629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5A616244-5390-7172-3A28-714387033AD0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354A14-A7F8-146C-FA94-7EB289608ACF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0BF990-F1F7-1C98-0980-3687D53C51E9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F23D9-88C2-6A13-3544-5546F28BC3CD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2B1E-5829-57F8-5C16-F92C217619E5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5" name="Freeform 33">
            <a:extLst>
              <a:ext uri="{FF2B5EF4-FFF2-40B4-BE49-F238E27FC236}">
                <a16:creationId xmlns:a16="http://schemas.microsoft.com/office/drawing/2014/main" id="{9A913ADE-2433-7D5F-A091-7FAB8ACAB41F}"/>
              </a:ext>
            </a:extLst>
          </p:cNvPr>
          <p:cNvSpPr/>
          <p:nvPr/>
        </p:nvSpPr>
        <p:spPr>
          <a:xfrm>
            <a:off x="16459200" y="8787463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6A2EA106-A824-8D1B-906F-63504E727EE8}"/>
              </a:ext>
            </a:extLst>
          </p:cNvPr>
          <p:cNvSpPr txBox="1"/>
          <p:nvPr/>
        </p:nvSpPr>
        <p:spPr>
          <a:xfrm>
            <a:off x="4680733" y="5942075"/>
            <a:ext cx="752384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defTabSz="914400" rtl="1" eaLnBrk="1" latinLnBrk="0" hangingPunct="1"/>
            <a:r>
              <a:rPr lang="en-US" sz="48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Padding</a:t>
            </a:r>
            <a:r>
              <a:rPr lang="fa-IR" sz="48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در </a:t>
            </a:r>
            <a:r>
              <a:rPr lang="en-US" sz="48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endParaRPr lang="fa-IR" sz="48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B3C2A278-08A5-1ED1-C4C5-E5FD7657317A}"/>
              </a:ext>
            </a:extLst>
          </p:cNvPr>
          <p:cNvSpPr/>
          <p:nvPr/>
        </p:nvSpPr>
        <p:spPr>
          <a:xfrm flipV="1">
            <a:off x="465576" y="5509585"/>
            <a:ext cx="17501499" cy="40567"/>
          </a:xfrm>
          <a:prstGeom prst="line">
            <a:avLst/>
          </a:prstGeom>
          <a:ln w="38100" cap="flat">
            <a:solidFill>
              <a:srgbClr val="0B6A6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60A70-D9F0-0DEC-D308-CA8860BD9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04" y="7264954"/>
            <a:ext cx="7785420" cy="2325515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D49001F4-018F-3025-0A96-1FB7E10923AB}"/>
              </a:ext>
            </a:extLst>
          </p:cNvPr>
          <p:cNvSpPr txBox="1"/>
          <p:nvPr/>
        </p:nvSpPr>
        <p:spPr>
          <a:xfrm>
            <a:off x="502748" y="7442827"/>
            <a:ext cx="8924197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1"/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Char = 1 byte</a:t>
            </a:r>
          </a:p>
          <a:p>
            <a:pPr rtl="1"/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Int = 4 bytes</a:t>
            </a:r>
          </a:p>
          <a:p>
            <a:pPr rtl="1"/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 = 8 bytes</a:t>
            </a:r>
          </a:p>
          <a:p>
            <a:pPr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۳ بایت </a:t>
            </a:r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Padding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اضافه شده !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8CCD6F41-B2A8-9C5E-B17E-AA5C7F2C610D}"/>
              </a:ext>
            </a:extLst>
          </p:cNvPr>
          <p:cNvSpPr txBox="1"/>
          <p:nvPr/>
        </p:nvSpPr>
        <p:spPr>
          <a:xfrm>
            <a:off x="6551011" y="3772515"/>
            <a:ext cx="892419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/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CPU 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دوست </a:t>
            </a:r>
            <a:r>
              <a:rPr lang="fa-IR" sz="32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داردداده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ها در آدرس های خاص هم تراز یا همون </a:t>
            </a:r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Aligned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باشن </a:t>
            </a:r>
          </a:p>
          <a:p>
            <a:pPr algn="r"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برای همی </a:t>
            </a:r>
            <a:r>
              <a:rPr lang="fa-IR" sz="32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کامپایلر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بین اعضا </a:t>
            </a:r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Padding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اضافه می کند.</a:t>
            </a:r>
          </a:p>
        </p:txBody>
      </p:sp>
    </p:spTree>
    <p:extLst>
      <p:ext uri="{BB962C8B-B14F-4D97-AF65-F5344CB8AC3E}">
        <p14:creationId xmlns:p14="http://schemas.microsoft.com/office/powerpoint/2010/main" val="150019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6EF15-0443-5879-5561-729E42A5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C2CEE87-135A-EAF6-1305-4E28FAE48887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0FC2886-B3CB-579F-476E-1D4A84B92F4E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B3BD28-FEE4-5429-9111-2F222D6CE5EA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6EB973C9-31CD-9704-3493-10FDD2519563}"/>
              </a:ext>
            </a:extLst>
          </p:cNvPr>
          <p:cNvGrpSpPr/>
          <p:nvPr/>
        </p:nvGrpSpPr>
        <p:grpSpPr>
          <a:xfrm>
            <a:off x="17154652" y="9199822"/>
            <a:ext cx="2174356" cy="2174356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BF63CC5-4987-94BA-3FAE-103FC45A507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AD902EED-E2C7-CF66-D2CF-52C4F8FAB68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B0275D67-8986-84F3-040F-BCF11951BB83}"/>
              </a:ext>
            </a:extLst>
          </p:cNvPr>
          <p:cNvGrpSpPr/>
          <p:nvPr/>
        </p:nvGrpSpPr>
        <p:grpSpPr>
          <a:xfrm>
            <a:off x="15837571" y="2278158"/>
            <a:ext cx="698047" cy="698047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D4BD1EA-57A8-83AA-BF83-58C053D95C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F7B5F96-6C74-FBB0-4FF9-708C18C1BFE2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6D38AC3-5070-B8B6-9848-98313E6E2C2E}"/>
              </a:ext>
            </a:extLst>
          </p:cNvPr>
          <p:cNvGrpSpPr/>
          <p:nvPr/>
        </p:nvGrpSpPr>
        <p:grpSpPr>
          <a:xfrm>
            <a:off x="16124393" y="8940135"/>
            <a:ext cx="352523" cy="352523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138B030-E01A-4B06-751A-9E93B8B2E8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5FA8E414-6697-0767-9D6A-F06B979CAD6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>
            <a:extLst>
              <a:ext uri="{FF2B5EF4-FFF2-40B4-BE49-F238E27FC236}">
                <a16:creationId xmlns:a16="http://schemas.microsoft.com/office/drawing/2014/main" id="{A4482854-F9AE-E3D1-E395-076C2F15BAF2}"/>
              </a:ext>
            </a:extLst>
          </p:cNvPr>
          <p:cNvSpPr/>
          <p:nvPr/>
        </p:nvSpPr>
        <p:spPr>
          <a:xfrm>
            <a:off x="-542381" y="9199822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92C7C40-7676-4889-F558-CA1C67FE205E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DF35A05-DEEA-82E8-6F73-0F645B7A263A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ED118115-89A6-0192-9F9C-629892E9F3FB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58655296-DBD3-3ADA-4EC6-7B015F83EBDF}"/>
              </a:ext>
            </a:extLst>
          </p:cNvPr>
          <p:cNvSpPr txBox="1"/>
          <p:nvPr/>
        </p:nvSpPr>
        <p:spPr>
          <a:xfrm>
            <a:off x="3143444" y="1958311"/>
            <a:ext cx="11491098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3400"/>
              </a:lnSpc>
            </a:pP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بهینه سازی </a:t>
            </a: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Padding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919426-25F2-A3EC-787B-8CADF8F0858B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D394F08-E675-E74E-6802-F9C9EF4BE3BF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2EDBD3-5CB1-0380-2EA1-E5E49505F61A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13C4C9-D0A5-99B3-ADAA-07FA59CB0BCF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44" name="AutoShape 7">
            <a:extLst>
              <a:ext uri="{FF2B5EF4-FFF2-40B4-BE49-F238E27FC236}">
                <a16:creationId xmlns:a16="http://schemas.microsoft.com/office/drawing/2014/main" id="{22F92C63-A202-B88C-86D1-37569E06FCBF}"/>
              </a:ext>
            </a:extLst>
          </p:cNvPr>
          <p:cNvSpPr/>
          <p:nvPr/>
        </p:nvSpPr>
        <p:spPr>
          <a:xfrm>
            <a:off x="901363" y="5692951"/>
            <a:ext cx="15975261" cy="40929"/>
          </a:xfrm>
          <a:prstGeom prst="line">
            <a:avLst/>
          </a:prstGeom>
          <a:ln w="38100" cap="flat">
            <a:solidFill>
              <a:srgbClr val="134F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TextBox 36">
            <a:extLst>
              <a:ext uri="{FF2B5EF4-FFF2-40B4-BE49-F238E27FC236}">
                <a16:creationId xmlns:a16="http://schemas.microsoft.com/office/drawing/2014/main" id="{87735DAF-C6F7-F000-0E57-7D8EDECCFFE5}"/>
              </a:ext>
            </a:extLst>
          </p:cNvPr>
          <p:cNvSpPr txBox="1"/>
          <p:nvPr/>
        </p:nvSpPr>
        <p:spPr>
          <a:xfrm>
            <a:off x="5163388" y="2687011"/>
            <a:ext cx="7961224" cy="465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ts val="34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اهمیت ترتیب اعضا و کاهش سرعت حافظه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48" name="TextBox 37">
            <a:extLst>
              <a:ext uri="{FF2B5EF4-FFF2-40B4-BE49-F238E27FC236}">
                <a16:creationId xmlns:a16="http://schemas.microsoft.com/office/drawing/2014/main" id="{B02604E6-A9BF-E0DC-33E7-B4AB9601C32B}"/>
              </a:ext>
            </a:extLst>
          </p:cNvPr>
          <p:cNvSpPr txBox="1"/>
          <p:nvPr/>
        </p:nvSpPr>
        <p:spPr>
          <a:xfrm>
            <a:off x="3398451" y="6222906"/>
            <a:ext cx="11491098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3400"/>
              </a:lnSpc>
            </a:pP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تفاوت </a:t>
            </a: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</a:t>
            </a:r>
            <a:r>
              <a:rPr lang="fa-IR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با </a:t>
            </a:r>
            <a:r>
              <a:rPr lang="en-US" sz="4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Union</a:t>
            </a:r>
          </a:p>
        </p:txBody>
      </p:sp>
      <p:sp>
        <p:nvSpPr>
          <p:cNvPr id="49" name="TextBox 36">
            <a:extLst>
              <a:ext uri="{FF2B5EF4-FFF2-40B4-BE49-F238E27FC236}">
                <a16:creationId xmlns:a16="http://schemas.microsoft.com/office/drawing/2014/main" id="{E9B1F674-53FD-2C52-E643-11696AA54E9B}"/>
              </a:ext>
            </a:extLst>
          </p:cNvPr>
          <p:cNvSpPr txBox="1"/>
          <p:nvPr/>
        </p:nvSpPr>
        <p:spPr>
          <a:xfrm>
            <a:off x="11043441" y="7428812"/>
            <a:ext cx="6740667" cy="1337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 =&gt; 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حافظه جدا</a:t>
            </a:r>
          </a:p>
          <a:p>
            <a:pPr algn="just">
              <a:lnSpc>
                <a:spcPts val="3400"/>
              </a:lnSpc>
            </a:pPr>
            <a:endParaRPr lang="fa-IR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algn="just">
              <a:lnSpc>
                <a:spcPts val="3400"/>
              </a:lnSpc>
            </a:pPr>
            <a:r>
              <a:rPr lang="en-US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Union =&gt; </a:t>
            </a: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حافظه مشترک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EC36D-F81A-565C-4A0A-1D4131051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13" y="3189818"/>
            <a:ext cx="7664918" cy="2289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499E1-45B3-AADB-1B7A-CC23C83B6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5" y="6916549"/>
            <a:ext cx="7907805" cy="2362072"/>
          </a:xfrm>
          <a:prstGeom prst="rect">
            <a:avLst/>
          </a:prstGeom>
        </p:spPr>
      </p:pic>
      <p:sp>
        <p:nvSpPr>
          <p:cNvPr id="10" name="TextBox 36">
            <a:extLst>
              <a:ext uri="{FF2B5EF4-FFF2-40B4-BE49-F238E27FC236}">
                <a16:creationId xmlns:a16="http://schemas.microsoft.com/office/drawing/2014/main" id="{378B5387-D798-C32C-2AD6-B0326B842536}"/>
              </a:ext>
            </a:extLst>
          </p:cNvPr>
          <p:cNvSpPr txBox="1"/>
          <p:nvPr/>
        </p:nvSpPr>
        <p:spPr>
          <a:xfrm>
            <a:off x="3005563" y="9565710"/>
            <a:ext cx="674066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ts val="3400"/>
              </a:lnSpc>
            </a:pP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اندازه </a:t>
            </a:r>
            <a:r>
              <a:rPr lang="en-US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union</a:t>
            </a: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= اندازه بزرگترین عضو</a:t>
            </a:r>
            <a:endParaRPr lang="en-US" sz="28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5101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721BD-C8DA-F294-D248-65A6693BD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>
            <a:extLst>
              <a:ext uri="{FF2B5EF4-FFF2-40B4-BE49-F238E27FC236}">
                <a16:creationId xmlns:a16="http://schemas.microsoft.com/office/drawing/2014/main" id="{BB7DE39B-B15A-491A-8F61-8873A9E226C6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2BA73CD-22E3-A76C-009D-41BE6E75EC31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CDD984D-342F-CB31-5848-E32917316206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2996AFB0-F8ED-F6D8-141A-2D16E4081D57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C8076AC-842E-A7AF-48B2-97C0BE7F963E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030F4C9-3C18-A040-67D4-A638A53D413C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C160A5BD-3AAB-64B5-29E8-57C8F8A4599C}"/>
              </a:ext>
            </a:extLst>
          </p:cNvPr>
          <p:cNvGrpSpPr/>
          <p:nvPr/>
        </p:nvGrpSpPr>
        <p:grpSpPr>
          <a:xfrm>
            <a:off x="-21183600" y="2234291"/>
            <a:ext cx="26187884" cy="11059563"/>
            <a:chOff x="76200" y="-266104"/>
            <a:chExt cx="2374298" cy="1002704"/>
          </a:xfrm>
          <a:solidFill>
            <a:srgbClr val="154D51"/>
          </a:solidFill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8762227-9350-8403-0400-62C2C88A99FF}"/>
                </a:ext>
              </a:extLst>
            </p:cNvPr>
            <p:cNvSpPr/>
            <p:nvPr/>
          </p:nvSpPr>
          <p:spPr>
            <a:xfrm>
              <a:off x="1637698" y="-26610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14D00950-3A60-2065-D65E-045014960463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6E13FFB2-1C1B-D7F7-DE78-29239CDB9447}"/>
              </a:ext>
            </a:extLst>
          </p:cNvPr>
          <p:cNvGrpSpPr/>
          <p:nvPr/>
        </p:nvGrpSpPr>
        <p:grpSpPr>
          <a:xfrm>
            <a:off x="8791477" y="7308349"/>
            <a:ext cx="352523" cy="352523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36E66CEC-0DB8-CB6D-E73F-CC9B647D92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80D86A35-0D3E-6856-86E7-0961C56430F8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26C0D89-0A3C-58C5-71F7-0D2336DECC3E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5E34C1D-5E7B-B388-9A39-A460F7EB149C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AC42F-F509-EA3A-1CE5-B9E4B096D893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C77460-0C55-6802-11AE-2A6D554162B9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43D0C4-3E48-A8F5-29F7-6B212B25F322}"/>
              </a:ext>
            </a:extLst>
          </p:cNvPr>
          <p:cNvSpPr txBox="1"/>
          <p:nvPr/>
        </p:nvSpPr>
        <p:spPr>
          <a:xfrm>
            <a:off x="2895600" y="2552700"/>
            <a:ext cx="1166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200" dirty="0">
              <a:latin typeface="SAMIM BOLD WOL" panose="020B0603030804020204" pitchFamily="34" charset="0"/>
              <a:cs typeface="SAMIM BOLD WOL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3E10F-F934-F3E7-FFD9-034D16050DDE}"/>
              </a:ext>
            </a:extLst>
          </p:cNvPr>
          <p:cNvSpPr txBox="1"/>
          <p:nvPr/>
        </p:nvSpPr>
        <p:spPr>
          <a:xfrm>
            <a:off x="939057" y="6295628"/>
            <a:ext cx="408175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کار با </a:t>
            </a:r>
            <a:r>
              <a:rPr lang="fa-IR" sz="36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آرایه‌ها</a:t>
            </a:r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توابع در کنار ساختارها</a:t>
            </a:r>
          </a:p>
          <a:p>
            <a:pPr algn="ctr"/>
            <a:endParaRPr lang="en-US" sz="30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00BE6-DCFB-CBAC-DB47-80CC11961262}"/>
              </a:ext>
            </a:extLst>
          </p:cNvPr>
          <p:cNvSpPr txBox="1"/>
          <p:nvPr/>
        </p:nvSpPr>
        <p:spPr>
          <a:xfrm rot="2673248">
            <a:off x="-1718109" y="8995127"/>
            <a:ext cx="4876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0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نحوه‌ی</a:t>
            </a:r>
            <a:r>
              <a:rPr lang="fa-IR" sz="3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تعریف، </a:t>
            </a:r>
            <a:r>
              <a:rPr lang="fa-IR" sz="30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مقداردهی</a:t>
            </a:r>
            <a:r>
              <a:rPr lang="fa-IR" sz="3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طراحی ساختارها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14A79-6E43-5C51-F5F2-8DF522D56776}"/>
              </a:ext>
            </a:extLst>
          </p:cNvPr>
          <p:cNvSpPr txBox="1"/>
          <p:nvPr/>
        </p:nvSpPr>
        <p:spPr>
          <a:xfrm rot="18796550">
            <a:off x="-1425771" y="3328280"/>
            <a:ext cx="4470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اشاره‌گرها</a:t>
            </a:r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مدیریت پویا در ساختارها</a:t>
            </a:r>
            <a:endParaRPr lang="fa-IR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endParaRPr lang="en-US" dirty="0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657A4DD-CF82-2B51-E0AE-D31EFD2B8523}"/>
              </a:ext>
            </a:extLst>
          </p:cNvPr>
          <p:cNvGrpSpPr/>
          <p:nvPr/>
        </p:nvGrpSpPr>
        <p:grpSpPr>
          <a:xfrm rot="11527712">
            <a:off x="-17619775" y="-556817"/>
            <a:ext cx="23016391" cy="10505818"/>
            <a:chOff x="-7144173" y="-2860575"/>
            <a:chExt cx="7880773" cy="3597175"/>
          </a:xfrm>
          <a:solidFill>
            <a:srgbClr val="1A3D45"/>
          </a:solidFill>
        </p:grpSpPr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2DB9D82E-9E22-045F-9883-3D870D0E4CF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69F3F42-E21A-48C0-837D-2E1270C2D9C2}"/>
                </a:ext>
              </a:extLst>
            </p:cNvPr>
            <p:cNvSpPr/>
            <p:nvPr/>
          </p:nvSpPr>
          <p:spPr>
            <a:xfrm rot="2764481">
              <a:off x="-7144173" y="-2860575"/>
              <a:ext cx="3189904" cy="3189903"/>
            </a:xfrm>
            <a:prstGeom prst="pie">
              <a:avLst>
                <a:gd name="adj1" fmla="val 9207642"/>
                <a:gd name="adj2" fmla="val 5390051"/>
              </a:avLst>
            </a:prstGeom>
            <a:grpFill/>
            <a:effectLst>
              <a:innerShdw blurRad="1270000" dist="50800" dir="21540000">
                <a:prstClr val="black">
                  <a:alpha val="50000"/>
                </a:prstClr>
              </a:innerShdw>
            </a:effectLst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C85C8DC-4BDD-11FB-0180-3DBD36D0BE31}"/>
              </a:ext>
            </a:extLst>
          </p:cNvPr>
          <p:cNvSpPr txBox="1"/>
          <p:nvPr/>
        </p:nvSpPr>
        <p:spPr>
          <a:xfrm>
            <a:off x="9150927" y="2749050"/>
            <a:ext cx="1044896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300" b="1" dirty="0">
                <a:solidFill>
                  <a:schemeClr val="bg1">
                    <a:lumMod val="85000"/>
                  </a:schemeClr>
                </a:solidFill>
                <a:latin typeface="Comic Sans MS" panose="030F0902030302020204" pitchFamily="66" charset="0"/>
                <a:ea typeface="HGPSoeiKakugothicUB" panose="020B0900000000000000" pitchFamily="34" charset="-128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6162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80645-61E7-AB9B-B0F3-ACF8CDFC5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154CC867-2550-1565-5E99-20F5CB3C6394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801AB978-DA2C-1627-5CB3-C7D7A1F8CE61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AECC86DD-BE32-70B8-A923-D588DEE46AE3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E9A014E-2F56-8746-6F38-0FFD70E26FFA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DD879AD-E52B-263E-9BB3-037224459B83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C73F34F-9593-3084-E1AE-ED17B2562865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F024F48-ECE1-8731-852B-17EBA7158801}"/>
              </a:ext>
            </a:extLst>
          </p:cNvPr>
          <p:cNvSpPr txBox="1"/>
          <p:nvPr/>
        </p:nvSpPr>
        <p:spPr>
          <a:xfrm>
            <a:off x="2762572" y="1778321"/>
            <a:ext cx="12444946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کاربرد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union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55D6E3B-1339-7425-AFB4-D5C6FB697B21}"/>
              </a:ext>
            </a:extLst>
          </p:cNvPr>
          <p:cNvGrpSpPr/>
          <p:nvPr/>
        </p:nvGrpSpPr>
        <p:grpSpPr>
          <a:xfrm>
            <a:off x="10621658" y="3044440"/>
            <a:ext cx="9920384" cy="9920384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3F380FB-30C8-A5EB-F828-F8581171F7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A09DE24-CFB6-88CF-1282-3BFD98379570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9CC5E94-5F64-7305-7798-8055D15F3FF2}"/>
              </a:ext>
            </a:extLst>
          </p:cNvPr>
          <p:cNvGrpSpPr/>
          <p:nvPr/>
        </p:nvGrpSpPr>
        <p:grpSpPr>
          <a:xfrm>
            <a:off x="11203611" y="3626394"/>
            <a:ext cx="8756476" cy="8756476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2EDB161-6AD4-3D44-7589-6028F6BCA9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1A13475-2762-4D9D-5A92-8BADD38B5E52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ED732691-AA5B-B7B4-B3A7-6E2CBD3A58CD}"/>
              </a:ext>
            </a:extLst>
          </p:cNvPr>
          <p:cNvSpPr txBox="1"/>
          <p:nvPr/>
        </p:nvSpPr>
        <p:spPr>
          <a:xfrm>
            <a:off x="652903" y="2992722"/>
            <a:ext cx="10724749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صرفه جویی حافظه --- استفاده بیشتر در سیستم های سطح پایین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5A80378-9B7A-BABB-0A3C-0BC0CEA6357F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9FDF6142-627A-222E-32F3-7B09F3C9A9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F5325E4-FCB0-7F54-1DBA-5E9F58385D94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4B5E94FC-2366-3C76-74C5-9DDE906DF26C}"/>
              </a:ext>
            </a:extLst>
          </p:cNvPr>
          <p:cNvGrpSpPr/>
          <p:nvPr/>
        </p:nvGrpSpPr>
        <p:grpSpPr>
          <a:xfrm>
            <a:off x="12536682" y="2333053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CEE17BC-17CF-0BD5-78CB-D647D5C4BD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4D477056-CF18-5595-8719-31E09F6AAEF5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5BEC07F2-C2B2-FBF8-0A40-14973CF9ADC7}"/>
              </a:ext>
            </a:extLst>
          </p:cNvPr>
          <p:cNvSpPr/>
          <p:nvPr/>
        </p:nvSpPr>
        <p:spPr>
          <a:xfrm>
            <a:off x="7696516" y="9581823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E9A2F7-EF53-C552-0F1A-4892D14DA6C3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597D6A-698A-F756-8108-00CAF08D0AD7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B4858-1BCA-FDA8-2A73-D6AAAC7AD935}"/>
              </a:ext>
            </a:extLst>
          </p:cNvPr>
          <p:cNvSpPr txBox="1"/>
          <p:nvPr/>
        </p:nvSpPr>
        <p:spPr>
          <a:xfrm>
            <a:off x="754466" y="938154"/>
            <a:ext cx="4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0E384-9DB2-F996-ACBF-88EBF588D95E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F2AEF765-42E3-6324-9F26-257E8F6FD8DB}"/>
              </a:ext>
            </a:extLst>
          </p:cNvPr>
          <p:cNvSpPr txBox="1"/>
          <p:nvPr/>
        </p:nvSpPr>
        <p:spPr>
          <a:xfrm>
            <a:off x="13844" y="4031571"/>
            <a:ext cx="1072474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در </a:t>
            </a:r>
            <a:r>
              <a:rPr lang="en-US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Embedded systems</a:t>
            </a: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، </a:t>
            </a:r>
            <a:r>
              <a:rPr lang="fa-IR" sz="28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درایور</a:t>
            </a: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ها</a:t>
            </a:r>
            <a:r>
              <a:rPr lang="en-US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</a:t>
            </a: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،و پروتکل ها </a:t>
            </a:r>
            <a:r>
              <a:rPr lang="en-US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union</a:t>
            </a:r>
            <a:r>
              <a:rPr lang="fa-IR" sz="28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بسیار مهم است</a:t>
            </a:r>
            <a:endParaRPr lang="en-US" sz="28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6EA28BBB-577F-24C9-53AE-85BC83F937B3}"/>
              </a:ext>
            </a:extLst>
          </p:cNvPr>
          <p:cNvSpPr/>
          <p:nvPr/>
        </p:nvSpPr>
        <p:spPr>
          <a:xfrm flipV="1">
            <a:off x="399136" y="4651137"/>
            <a:ext cx="11043440" cy="106883"/>
          </a:xfrm>
          <a:prstGeom prst="line">
            <a:avLst/>
          </a:prstGeom>
          <a:ln w="38100" cap="flat">
            <a:solidFill>
              <a:srgbClr val="1839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C1300356-0F25-3F21-40FF-15F7277F1787}"/>
              </a:ext>
            </a:extLst>
          </p:cNvPr>
          <p:cNvSpPr txBox="1"/>
          <p:nvPr/>
        </p:nvSpPr>
        <p:spPr>
          <a:xfrm>
            <a:off x="-548021" y="4951187"/>
            <a:ext cx="12444946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کاربرد </a:t>
            </a:r>
            <a:r>
              <a:rPr lang="en-US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Structure</a:t>
            </a: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در سیستم های واقعی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9D631684-0E82-6D35-9B3A-D110A13493E8}"/>
              </a:ext>
            </a:extLst>
          </p:cNvPr>
          <p:cNvSpPr txBox="1"/>
          <p:nvPr/>
        </p:nvSpPr>
        <p:spPr>
          <a:xfrm>
            <a:off x="-507436" y="6730539"/>
            <a:ext cx="10724749" cy="1337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در سیستم عامل ها ، شبکه و مدیریت فایل و ... کاربرد دارند 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600" b="1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یه</a:t>
            </a:r>
            <a:r>
              <a:rPr lang="fa-IR" sz="36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</a:t>
            </a:r>
            <a:r>
              <a:rPr lang="fa-IR" sz="3600" b="1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جورایی</a:t>
            </a:r>
            <a:r>
              <a:rPr lang="fa-IR" sz="36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همه چیز در </a:t>
            </a:r>
            <a:r>
              <a:rPr lang="en-US" sz="36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C</a:t>
            </a:r>
            <a:r>
              <a:rPr lang="fa-IR" sz="36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با </a:t>
            </a:r>
            <a:r>
              <a:rPr lang="en-US" sz="36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Structure</a:t>
            </a:r>
            <a:r>
              <a:rPr lang="fa-IR" sz="36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ساخته شده</a:t>
            </a:r>
            <a:endParaRPr lang="en-US" sz="36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1777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22CFF-A17A-406B-A055-AC075723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>
            <a:extLst>
              <a:ext uri="{FF2B5EF4-FFF2-40B4-BE49-F238E27FC236}">
                <a16:creationId xmlns:a16="http://schemas.microsoft.com/office/drawing/2014/main" id="{FA78717E-D694-FDC1-4FC6-5031398C8910}"/>
              </a:ext>
            </a:extLst>
          </p:cNvPr>
          <p:cNvGrpSpPr/>
          <p:nvPr/>
        </p:nvGrpSpPr>
        <p:grpSpPr>
          <a:xfrm>
            <a:off x="17073281" y="9325944"/>
            <a:ext cx="2174356" cy="2174356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C804FC96-BC08-D472-EB4E-6D2DE9AEA0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2509B99-D298-37E3-ABBA-79E95C86A0F2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D9DEACA-727F-3F54-76BD-84D189550F79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F27F893-A339-9036-AD9E-E10A41BE14D2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1236A7F-573B-3C4D-7BF5-F29DFD4B007E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65B1FE3A-284D-DB53-28CA-F5B1CC98AF5B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E4C96D0-39EB-EBE8-97FD-FEA0B31F4D99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1F60ABA-A6B6-09BC-8A32-CC9E303274AF}"/>
              </a:ext>
            </a:extLst>
          </p:cNvPr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E2D0665-48E7-EDE0-41DA-80212E97DB05}"/>
              </a:ext>
            </a:extLst>
          </p:cNvPr>
          <p:cNvGrpSpPr/>
          <p:nvPr/>
        </p:nvGrpSpPr>
        <p:grpSpPr>
          <a:xfrm>
            <a:off x="-2579847" y="3305897"/>
            <a:ext cx="9429140" cy="94291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4269668-2966-DF10-2A85-30E8539314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2C62816-4879-9D41-A20C-F186B7E52464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94F6BDA-42F3-23A6-207E-340E3CFD3A3C}"/>
              </a:ext>
            </a:extLst>
          </p:cNvPr>
          <p:cNvGrpSpPr/>
          <p:nvPr/>
        </p:nvGrpSpPr>
        <p:grpSpPr>
          <a:xfrm>
            <a:off x="-1957474" y="3904649"/>
            <a:ext cx="8322867" cy="8322867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F3FDD46-A2CF-C46B-19E2-AB5429C3A8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D6F584A4-A239-05F0-B1E4-2996434DD0BF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B040B61-BD1C-9E13-BBE5-9201F6B4C88F}"/>
              </a:ext>
            </a:extLst>
          </p:cNvPr>
          <p:cNvGrpSpPr/>
          <p:nvPr/>
        </p:nvGrpSpPr>
        <p:grpSpPr>
          <a:xfrm>
            <a:off x="4784121" y="2663099"/>
            <a:ext cx="698047" cy="698047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D401EA1-F42B-3970-8F8A-D60AA56AB1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644304A-8931-D85E-EF62-1A658D342D96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CEDCF7C-3058-B61C-2229-9D724CFC06D5}"/>
              </a:ext>
            </a:extLst>
          </p:cNvPr>
          <p:cNvGrpSpPr/>
          <p:nvPr/>
        </p:nvGrpSpPr>
        <p:grpSpPr>
          <a:xfrm>
            <a:off x="16658106" y="8918271"/>
            <a:ext cx="352523" cy="352523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9CD935C6-F6C8-9916-C62A-436BB330FED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1B0D1786-8843-7FEB-F1AF-46C8E8A2A455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9D79D1B4-5817-2842-D56D-DD8BA2155450}"/>
              </a:ext>
            </a:extLst>
          </p:cNvPr>
          <p:cNvSpPr/>
          <p:nvPr/>
        </p:nvSpPr>
        <p:spPr>
          <a:xfrm>
            <a:off x="6444745" y="9974056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F989D8-6A97-A873-CA8D-4C2515B3A670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7C533D-36E6-3D13-6609-14426B554A05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92EC5C-1CFE-EC3B-2B37-89338A885B73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9ECCCF-8CC9-71AC-9DCB-4DFF3DD15CF0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9173DD3B-28C6-4249-F0B8-7B36679CD66D}"/>
              </a:ext>
            </a:extLst>
          </p:cNvPr>
          <p:cNvSpPr txBox="1"/>
          <p:nvPr/>
        </p:nvSpPr>
        <p:spPr>
          <a:xfrm>
            <a:off x="5778684" y="1801668"/>
            <a:ext cx="11790376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489"/>
              </a:lnSpc>
            </a:pP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پروژه نهایی : سیستم مدیریت کتابخانه</a:t>
            </a:r>
            <a:endParaRPr lang="en-US" sz="54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34" name="TextBox 36">
            <a:extLst>
              <a:ext uri="{FF2B5EF4-FFF2-40B4-BE49-F238E27FC236}">
                <a16:creationId xmlns:a16="http://schemas.microsoft.com/office/drawing/2014/main" id="{6C1E840C-8277-1686-679F-AF5479F4DB4E}"/>
              </a:ext>
            </a:extLst>
          </p:cNvPr>
          <p:cNvSpPr txBox="1"/>
          <p:nvPr/>
        </p:nvSpPr>
        <p:spPr>
          <a:xfrm>
            <a:off x="5133144" y="2900731"/>
            <a:ext cx="10481284" cy="465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ts val="3400"/>
              </a:lnSpc>
            </a:pP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طراحی واقعی --- ساختار تو در تو --- آرایه و مدیریت داده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37DAADE0-78B3-7DE2-E85C-D4150B9DAEE9}"/>
              </a:ext>
            </a:extLst>
          </p:cNvPr>
          <p:cNvSpPr/>
          <p:nvPr/>
        </p:nvSpPr>
        <p:spPr>
          <a:xfrm flipV="1">
            <a:off x="6960468" y="9563100"/>
            <a:ext cx="10380464" cy="0"/>
          </a:xfrm>
          <a:prstGeom prst="line">
            <a:avLst/>
          </a:prstGeom>
          <a:ln w="38100" cap="flat">
            <a:solidFill>
              <a:srgbClr val="0B6A6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63DB38-936D-5255-F715-998134AF5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66" y="3923833"/>
            <a:ext cx="9045011" cy="51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2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14918-2FF2-EB6A-71BB-C29688FBA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8">
            <a:extLst>
              <a:ext uri="{FF2B5EF4-FFF2-40B4-BE49-F238E27FC236}">
                <a16:creationId xmlns:a16="http://schemas.microsoft.com/office/drawing/2014/main" id="{D9A995F7-204F-D5AF-D3C5-51D5D1796EBC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8901C3FA-AB8E-0566-B88F-7ED245205282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CA35337D-671E-80F2-4120-4F627EEDAF8F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4683B24-16F2-7427-9706-E1D1CBB83824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78F2DF2-C48A-0204-E7C1-2EF1EEEEBFD6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DA3281-D399-A80C-3B01-D06AD2C25DAA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A278C23-8DB4-F89D-B1FE-6C224E0B0B4F}"/>
              </a:ext>
            </a:extLst>
          </p:cNvPr>
          <p:cNvSpPr txBox="1"/>
          <p:nvPr/>
        </p:nvSpPr>
        <p:spPr>
          <a:xfrm>
            <a:off x="2645964" y="582055"/>
            <a:ext cx="574959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7489"/>
              </a:lnSpc>
            </a:pPr>
            <a:r>
              <a:rPr lang="fa-IR" sz="54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تحلیل پروژه کتابخانه </a:t>
            </a:r>
            <a:endParaRPr lang="en-US" sz="54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52E9FC8-D391-78A4-2ACC-BA5AB98F8284}"/>
              </a:ext>
            </a:extLst>
          </p:cNvPr>
          <p:cNvGrpSpPr/>
          <p:nvPr/>
        </p:nvGrpSpPr>
        <p:grpSpPr>
          <a:xfrm>
            <a:off x="-1763762" y="8132028"/>
            <a:ext cx="3661281" cy="3661281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87B7942-A5A1-A1A2-471E-AD4D0DC625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AA2DB96-C85D-1847-8855-468BBE10823B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2224253-6D42-470D-F374-2728F7D27F72}"/>
              </a:ext>
            </a:extLst>
          </p:cNvPr>
          <p:cNvGrpSpPr/>
          <p:nvPr/>
        </p:nvGrpSpPr>
        <p:grpSpPr>
          <a:xfrm>
            <a:off x="253168" y="1895318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D7847A3-32FD-FD45-34C0-ECAD005C54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1C2B9D4-E85E-6202-20BC-86A62CCE97D8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8FD69950-0AA1-116D-4A0E-500C090B17A1}"/>
              </a:ext>
            </a:extLst>
          </p:cNvPr>
          <p:cNvGrpSpPr/>
          <p:nvPr/>
        </p:nvGrpSpPr>
        <p:grpSpPr>
          <a:xfrm>
            <a:off x="7391400" y="4378135"/>
            <a:ext cx="698047" cy="69804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F8714C2-92E7-0A24-6851-88321ED73E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9AF1F18B-9136-C57C-D25D-A4A07BE1E7A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F93C80EE-0552-1CB4-8C4E-E3B8D8D4BAF4}"/>
              </a:ext>
            </a:extLst>
          </p:cNvPr>
          <p:cNvSpPr/>
          <p:nvPr/>
        </p:nvSpPr>
        <p:spPr>
          <a:xfrm>
            <a:off x="16228398" y="9581823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2E44E9-7C8F-971D-79BC-09AA2C4611E2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5C2E5-ABF4-3A84-5103-9F179A8B07BE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CFE53-E13E-4659-D846-5287F0495893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95E45D-2C8F-7585-F127-61ADD9C93348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2" name="TextBox 36">
            <a:extLst>
              <a:ext uri="{FF2B5EF4-FFF2-40B4-BE49-F238E27FC236}">
                <a16:creationId xmlns:a16="http://schemas.microsoft.com/office/drawing/2014/main" id="{D79B2774-336F-DD17-B9FD-E4771761E235}"/>
              </a:ext>
            </a:extLst>
          </p:cNvPr>
          <p:cNvSpPr txBox="1"/>
          <p:nvPr/>
        </p:nvSpPr>
        <p:spPr>
          <a:xfrm>
            <a:off x="-1763762" y="1824224"/>
            <a:ext cx="1048128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/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Library 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یک مجموعه از </a:t>
            </a:r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Book</a:t>
            </a:r>
            <a:r>
              <a:rPr lang="fa-IR" sz="32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هاست</a:t>
            </a:r>
            <a:endParaRPr lang="fa-IR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just" rtl="1"/>
            <a:r>
              <a:rPr lang="en-US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count</a:t>
            </a: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تعداد کتاب ها رو نگه </a:t>
            </a:r>
            <a:r>
              <a:rPr lang="fa-IR" sz="3200" dirty="0" err="1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میداره</a:t>
            </a:r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 .</a:t>
            </a:r>
          </a:p>
          <a:p>
            <a:pPr algn="just" rtl="1"/>
            <a:r>
              <a:rPr lang="fa-IR" sz="32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پایه یک سیستم واقعی هست .</a:t>
            </a:r>
            <a:endParaRPr lang="en-US" sz="32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2B6CE-5DDF-0F3C-ED7F-6F3B89A74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351" y="1608777"/>
            <a:ext cx="6537850" cy="4996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C10A5-BACA-9CFB-994A-74D71C0AD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210" y="6434166"/>
            <a:ext cx="6553200" cy="356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E736-DB6A-3612-0F3F-C1A0D6AC6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8">
            <a:extLst>
              <a:ext uri="{FF2B5EF4-FFF2-40B4-BE49-F238E27FC236}">
                <a16:creationId xmlns:a16="http://schemas.microsoft.com/office/drawing/2014/main" id="{8A98AD8C-547D-E45B-5CE8-95320BD0A0EA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EC76CB5-E43C-68CE-7578-8880108FDD78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28C2CA44-5802-F0AF-64CC-0FF4D180FB04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5FC2D2A-DC5B-21B9-6520-774CD6FB484B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B23614D-1762-0FE8-F62F-46D79D0B9635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12651B2-3315-D008-FAE4-0ED438DE2F2D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DE70921-56AE-26CE-3B72-D10D62680A1D}"/>
              </a:ext>
            </a:extLst>
          </p:cNvPr>
          <p:cNvGrpSpPr/>
          <p:nvPr/>
        </p:nvGrpSpPr>
        <p:grpSpPr>
          <a:xfrm>
            <a:off x="16703084" y="8819688"/>
            <a:ext cx="2174356" cy="2174356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7BF2F9D-DE23-6821-5635-7D3D58D24A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3A993CCE-3880-ED1D-04AE-62D7C731FA8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6EE0BB4C-118C-8C49-AD30-7153C94F499E}"/>
              </a:ext>
            </a:extLst>
          </p:cNvPr>
          <p:cNvGrpSpPr/>
          <p:nvPr/>
        </p:nvGrpSpPr>
        <p:grpSpPr>
          <a:xfrm>
            <a:off x="1990615" y="2727336"/>
            <a:ext cx="698047" cy="698047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B2F46E5-8709-D0E8-7F67-D9F4DB0B05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CE2A2178-786D-7F39-CF1D-EC16B181A804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17A6FDDA-BDF1-276A-0395-5986C113C413}"/>
              </a:ext>
            </a:extLst>
          </p:cNvPr>
          <p:cNvGrpSpPr/>
          <p:nvPr/>
        </p:nvGrpSpPr>
        <p:grpSpPr>
          <a:xfrm>
            <a:off x="16906777" y="5673037"/>
            <a:ext cx="352523" cy="35252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E7C6485-DF9C-5209-3095-6DEA4CE00D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14AF1D4-C9FD-24D1-96F1-DA7FDA6766A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15E704EE-F976-3C00-EA2A-AF6ED99AF862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902538EA-6022-773C-CD43-872216E566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5F2C849B-DBF8-F37D-AADB-A2456561308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9534237B-A0D2-FDCC-8757-6BC3147703B1}"/>
              </a:ext>
            </a:extLst>
          </p:cNvPr>
          <p:cNvSpPr/>
          <p:nvPr/>
        </p:nvSpPr>
        <p:spPr>
          <a:xfrm>
            <a:off x="-76619100" y="-44043600"/>
            <a:ext cx="171526200" cy="98374199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3F3C3E-30FB-06A3-DA9C-2E067245F81D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7C3C34-8452-1658-5AEC-112D45F46096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889FA-761D-3692-1695-1B293389A178}"/>
              </a:ext>
            </a:extLst>
          </p:cNvPr>
          <p:cNvSpPr txBox="1"/>
          <p:nvPr/>
        </p:nvSpPr>
        <p:spPr>
          <a:xfrm>
            <a:off x="720051" y="938154"/>
            <a:ext cx="46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CE945-D725-D410-802D-6DC05E3EAEFF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96B50-C0A1-686D-A0CC-6FFF30E015D8}"/>
              </a:ext>
            </a:extLst>
          </p:cNvPr>
          <p:cNvSpPr txBox="1"/>
          <p:nvPr/>
        </p:nvSpPr>
        <p:spPr>
          <a:xfrm>
            <a:off x="2286425" y="738309"/>
            <a:ext cx="6980232" cy="92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جمع بندی بخش پنجم</a:t>
            </a:r>
            <a:endParaRPr lang="en-US" sz="54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3D60D9-6B0A-FA61-E648-03D2A6B6D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1618495"/>
            <a:ext cx="7772400" cy="59137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8D73A-A353-C6A2-BCA0-E63D492F7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7532277"/>
            <a:ext cx="7772400" cy="25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9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455A3-3CA4-F63D-296B-3F5BE9E8B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67A51F31-B2AF-3A70-6BEE-03D22D0902AC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4493E8E-BF93-EC03-F60D-8A097313005D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36D5285-898C-4B18-3F67-BF99F694BE3A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A3C9528-E887-A852-C34E-5DA4E549AEA7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E9CED63-A14E-2225-ABBB-75EA92B56436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016A0CE-E91D-2824-E357-D1E32EA7C3EE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5F8198C2-55DB-338F-A47B-251312FBBEF7}"/>
              </a:ext>
            </a:extLst>
          </p:cNvPr>
          <p:cNvGrpSpPr/>
          <p:nvPr/>
        </p:nvGrpSpPr>
        <p:grpSpPr>
          <a:xfrm>
            <a:off x="16703084" y="8819688"/>
            <a:ext cx="2174356" cy="2174356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8BDD52B-FA86-CA7C-2451-2284FBA8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15D17E8-A537-630A-B2A4-DD889B4F39C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8A82BC39-E9CB-4C38-9407-36E11566D820}"/>
              </a:ext>
            </a:extLst>
          </p:cNvPr>
          <p:cNvGrpSpPr/>
          <p:nvPr/>
        </p:nvGrpSpPr>
        <p:grpSpPr>
          <a:xfrm>
            <a:off x="122147" y="3224748"/>
            <a:ext cx="1992025" cy="1864311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7CE1DEE-814D-1414-9DA3-67638A981C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49F4782-D295-F182-8DFF-EE127DB25161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>
            <a:extLst>
              <a:ext uri="{FF2B5EF4-FFF2-40B4-BE49-F238E27FC236}">
                <a16:creationId xmlns:a16="http://schemas.microsoft.com/office/drawing/2014/main" id="{03CA5352-7F67-E36B-B58D-4BEABAE805C0}"/>
              </a:ext>
            </a:extLst>
          </p:cNvPr>
          <p:cNvSpPr/>
          <p:nvPr/>
        </p:nvSpPr>
        <p:spPr>
          <a:xfrm>
            <a:off x="-462887" y="9201689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C234F7-04FA-45A1-0E52-8B7246E817BB}"/>
              </a:ext>
            </a:extLst>
          </p:cNvPr>
          <p:cNvSpPr txBox="1"/>
          <p:nvPr/>
        </p:nvSpPr>
        <p:spPr>
          <a:xfrm>
            <a:off x="-888880" y="728615"/>
            <a:ext cx="11970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جمع بندی کل</a:t>
            </a:r>
            <a:endParaRPr lang="en-US" sz="54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1080C9-F52E-5DB8-80CB-AD82A0B5034D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EC39F4-59E1-C624-9EA1-7541C4602389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6CF4E-B160-2DC9-831B-5C3FF471A188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DA515-2313-4E4A-0635-B71CADC317CF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6F81E-89E7-5809-1482-076E43121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8"/>
          <a:stretch>
            <a:fillRect/>
          </a:stretch>
        </p:blipFill>
        <p:spPr>
          <a:xfrm>
            <a:off x="2722542" y="1856488"/>
            <a:ext cx="4747576" cy="6465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CDB8AB-04AF-6DF4-8C11-44108AE69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8" r="42259"/>
          <a:stretch>
            <a:fillRect/>
          </a:stretch>
        </p:blipFill>
        <p:spPr>
          <a:xfrm>
            <a:off x="9144000" y="1856488"/>
            <a:ext cx="5207291" cy="64651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9B1FF6-7F3C-B792-1F7F-9C2E29ABD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1"/>
          <a:stretch>
            <a:fillRect/>
          </a:stretch>
        </p:blipFill>
        <p:spPr>
          <a:xfrm>
            <a:off x="6064250" y="8364862"/>
            <a:ext cx="4330700" cy="19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26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621182" y="800244"/>
            <a:ext cx="1804614" cy="694324"/>
            <a:chOff x="0" y="0"/>
            <a:chExt cx="520412" cy="2002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079703" y="993684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65821" y="338780"/>
            <a:ext cx="10019319" cy="99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7489"/>
              </a:lnSpc>
            </a:pPr>
            <a:r>
              <a:rPr lang="fa-IR" sz="6999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تمرین ها :</a:t>
            </a:r>
            <a:endParaRPr lang="en-US" sz="6999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42" name="Group 42"/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7938977" y="9937977"/>
            <a:ext cx="698047" cy="69804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EA8A38-E069-5ACB-E8FF-F2DB5D1278D7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5004A5-8F4E-0DFD-A06F-09075B549FFA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C2C268-B156-09DC-7FD5-8974EA80E96A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7FE1AF-7954-0465-6E8E-468AE4F45185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id="{89AE4F7B-B0F1-3C8F-54BA-00700781096B}"/>
              </a:ext>
            </a:extLst>
          </p:cNvPr>
          <p:cNvGrpSpPr/>
          <p:nvPr/>
        </p:nvGrpSpPr>
        <p:grpSpPr>
          <a:xfrm>
            <a:off x="14536614" y="1664921"/>
            <a:ext cx="2973402" cy="7713164"/>
            <a:chOff x="0" y="0"/>
            <a:chExt cx="1208367" cy="1651148"/>
          </a:xfrm>
        </p:grpSpPr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85266CA3-CD6C-8FE1-D4C2-17D30F88650D}"/>
                </a:ext>
              </a:extLst>
            </p:cNvPr>
            <p:cNvSpPr/>
            <p:nvPr/>
          </p:nvSpPr>
          <p:spPr>
            <a:xfrm>
              <a:off x="0" y="0"/>
              <a:ext cx="1208367" cy="1651148"/>
            </a:xfrm>
            <a:custGeom>
              <a:avLst/>
              <a:gdLst/>
              <a:ahLst/>
              <a:cxnLst/>
              <a:rect l="l" t="t" r="r" b="b"/>
              <a:pathLst>
                <a:path w="1208367" h="1651148">
                  <a:moveTo>
                    <a:pt x="31410" y="0"/>
                  </a:moveTo>
                  <a:lnTo>
                    <a:pt x="1176957" y="0"/>
                  </a:lnTo>
                  <a:cubicBezTo>
                    <a:pt x="1194304" y="0"/>
                    <a:pt x="1208367" y="14063"/>
                    <a:pt x="1208367" y="31410"/>
                  </a:cubicBezTo>
                  <a:lnTo>
                    <a:pt x="1208367" y="1619738"/>
                  </a:lnTo>
                  <a:cubicBezTo>
                    <a:pt x="1208367" y="1637085"/>
                    <a:pt x="1194304" y="1651148"/>
                    <a:pt x="1176957" y="1651148"/>
                  </a:cubicBezTo>
                  <a:lnTo>
                    <a:pt x="31410" y="1651148"/>
                  </a:lnTo>
                  <a:cubicBezTo>
                    <a:pt x="14063" y="1651148"/>
                    <a:pt x="0" y="1637085"/>
                    <a:pt x="0" y="1619738"/>
                  </a:cubicBezTo>
                  <a:lnTo>
                    <a:pt x="0" y="31410"/>
                  </a:lnTo>
                  <a:cubicBezTo>
                    <a:pt x="0" y="14063"/>
                    <a:pt x="14063" y="0"/>
                    <a:pt x="314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AF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TextBox 24">
              <a:extLst>
                <a:ext uri="{FF2B5EF4-FFF2-40B4-BE49-F238E27FC236}">
                  <a16:creationId xmlns:a16="http://schemas.microsoft.com/office/drawing/2014/main" id="{7ECBA725-BAB8-9AA2-8153-85F314B4B335}"/>
                </a:ext>
              </a:extLst>
            </p:cNvPr>
            <p:cNvSpPr txBox="1"/>
            <p:nvPr/>
          </p:nvSpPr>
          <p:spPr>
            <a:xfrm>
              <a:off x="0" y="-66675"/>
              <a:ext cx="1208367" cy="1717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9" name="Group 27">
            <a:extLst>
              <a:ext uri="{FF2B5EF4-FFF2-40B4-BE49-F238E27FC236}">
                <a16:creationId xmlns:a16="http://schemas.microsoft.com/office/drawing/2014/main" id="{57C63C1F-A086-A3E7-12D8-577E3F5A1955}"/>
              </a:ext>
            </a:extLst>
          </p:cNvPr>
          <p:cNvGrpSpPr/>
          <p:nvPr/>
        </p:nvGrpSpPr>
        <p:grpSpPr>
          <a:xfrm>
            <a:off x="14772774" y="8343313"/>
            <a:ext cx="2501081" cy="694324"/>
            <a:chOff x="0" y="0"/>
            <a:chExt cx="851974" cy="200228"/>
          </a:xfrm>
        </p:grpSpPr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AF598622-50BB-5611-E3FE-E76A94BDC08E}"/>
                </a:ext>
              </a:extLst>
            </p:cNvPr>
            <p:cNvSpPr/>
            <p:nvPr/>
          </p:nvSpPr>
          <p:spPr>
            <a:xfrm>
              <a:off x="0" y="0"/>
              <a:ext cx="851974" cy="200228"/>
            </a:xfrm>
            <a:custGeom>
              <a:avLst/>
              <a:gdLst/>
              <a:ahLst/>
              <a:cxnLst/>
              <a:rect l="l" t="t" r="r" b="b"/>
              <a:pathLst>
                <a:path w="851974" h="200228">
                  <a:moveTo>
                    <a:pt x="44549" y="0"/>
                  </a:moveTo>
                  <a:lnTo>
                    <a:pt x="807426" y="0"/>
                  </a:lnTo>
                  <a:cubicBezTo>
                    <a:pt x="819241" y="0"/>
                    <a:pt x="830572" y="4693"/>
                    <a:pt x="838927" y="13048"/>
                  </a:cubicBezTo>
                  <a:cubicBezTo>
                    <a:pt x="847281" y="21402"/>
                    <a:pt x="851974" y="32734"/>
                    <a:pt x="851974" y="44549"/>
                  </a:cubicBezTo>
                  <a:lnTo>
                    <a:pt x="851974" y="155679"/>
                  </a:lnTo>
                  <a:cubicBezTo>
                    <a:pt x="851974" y="180283"/>
                    <a:pt x="832029" y="200228"/>
                    <a:pt x="807426" y="200228"/>
                  </a:cubicBezTo>
                  <a:lnTo>
                    <a:pt x="44549" y="200228"/>
                  </a:lnTo>
                  <a:cubicBezTo>
                    <a:pt x="19945" y="200228"/>
                    <a:pt x="0" y="180283"/>
                    <a:pt x="0" y="155679"/>
                  </a:cubicBezTo>
                  <a:lnTo>
                    <a:pt x="0" y="44549"/>
                  </a:lnTo>
                  <a:cubicBezTo>
                    <a:pt x="0" y="32734"/>
                    <a:pt x="4693" y="21402"/>
                    <a:pt x="13048" y="13048"/>
                  </a:cubicBezTo>
                  <a:cubicBezTo>
                    <a:pt x="21402" y="4693"/>
                    <a:pt x="32734" y="0"/>
                    <a:pt x="44549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61" name="TextBox 29">
              <a:extLst>
                <a:ext uri="{FF2B5EF4-FFF2-40B4-BE49-F238E27FC236}">
                  <a16:creationId xmlns:a16="http://schemas.microsoft.com/office/drawing/2014/main" id="{BE64FEF8-E36F-2432-4A00-37E5D54AFEF9}"/>
                </a:ext>
              </a:extLst>
            </p:cNvPr>
            <p:cNvSpPr txBox="1"/>
            <p:nvPr/>
          </p:nvSpPr>
          <p:spPr>
            <a:xfrm>
              <a:off x="0" y="-66675"/>
              <a:ext cx="851974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2" name="TextBox 30">
            <a:extLst>
              <a:ext uri="{FF2B5EF4-FFF2-40B4-BE49-F238E27FC236}">
                <a16:creationId xmlns:a16="http://schemas.microsoft.com/office/drawing/2014/main" id="{3F3EED79-DF4D-1744-CCF0-67BF66A45FB6}"/>
              </a:ext>
            </a:extLst>
          </p:cNvPr>
          <p:cNvSpPr txBox="1"/>
          <p:nvPr/>
        </p:nvSpPr>
        <p:spPr>
          <a:xfrm>
            <a:off x="13960912" y="8488360"/>
            <a:ext cx="351017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2799"/>
              </a:lnSpc>
              <a:spcBef>
                <a:spcPct val="0"/>
              </a:spcBef>
            </a:pPr>
            <a:r>
              <a:rPr lang="fa-IR" sz="1999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نمایش پاسخ</a:t>
            </a:r>
            <a:endParaRPr lang="en-US" sz="1999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63" name="Freeform 13">
            <a:extLst>
              <a:ext uri="{FF2B5EF4-FFF2-40B4-BE49-F238E27FC236}">
                <a16:creationId xmlns:a16="http://schemas.microsoft.com/office/drawing/2014/main" id="{A213D195-9797-D041-66D5-CA7295F29BD9}"/>
              </a:ext>
            </a:extLst>
          </p:cNvPr>
          <p:cNvSpPr/>
          <p:nvPr/>
        </p:nvSpPr>
        <p:spPr>
          <a:xfrm>
            <a:off x="16616372" y="8480600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4" name="Group 22">
            <a:extLst>
              <a:ext uri="{FF2B5EF4-FFF2-40B4-BE49-F238E27FC236}">
                <a16:creationId xmlns:a16="http://schemas.microsoft.com/office/drawing/2014/main" id="{31A0F209-6127-7701-8607-E0C1C4D088A3}"/>
              </a:ext>
            </a:extLst>
          </p:cNvPr>
          <p:cNvGrpSpPr/>
          <p:nvPr/>
        </p:nvGrpSpPr>
        <p:grpSpPr>
          <a:xfrm>
            <a:off x="11021106" y="1664921"/>
            <a:ext cx="2973402" cy="7713164"/>
            <a:chOff x="0" y="0"/>
            <a:chExt cx="1208367" cy="1651148"/>
          </a:xfrm>
        </p:grpSpPr>
        <p:sp>
          <p:nvSpPr>
            <p:cNvPr id="125" name="Freeform 23">
              <a:extLst>
                <a:ext uri="{FF2B5EF4-FFF2-40B4-BE49-F238E27FC236}">
                  <a16:creationId xmlns:a16="http://schemas.microsoft.com/office/drawing/2014/main" id="{88B7A514-F6B2-40BA-4D7F-F7C9DB140762}"/>
                </a:ext>
              </a:extLst>
            </p:cNvPr>
            <p:cNvSpPr/>
            <p:nvPr/>
          </p:nvSpPr>
          <p:spPr>
            <a:xfrm>
              <a:off x="0" y="0"/>
              <a:ext cx="1208367" cy="1651148"/>
            </a:xfrm>
            <a:custGeom>
              <a:avLst/>
              <a:gdLst/>
              <a:ahLst/>
              <a:cxnLst/>
              <a:rect l="l" t="t" r="r" b="b"/>
              <a:pathLst>
                <a:path w="1208367" h="1651148">
                  <a:moveTo>
                    <a:pt x="31410" y="0"/>
                  </a:moveTo>
                  <a:lnTo>
                    <a:pt x="1176957" y="0"/>
                  </a:lnTo>
                  <a:cubicBezTo>
                    <a:pt x="1194304" y="0"/>
                    <a:pt x="1208367" y="14063"/>
                    <a:pt x="1208367" y="31410"/>
                  </a:cubicBezTo>
                  <a:lnTo>
                    <a:pt x="1208367" y="1619738"/>
                  </a:lnTo>
                  <a:cubicBezTo>
                    <a:pt x="1208367" y="1637085"/>
                    <a:pt x="1194304" y="1651148"/>
                    <a:pt x="1176957" y="1651148"/>
                  </a:cubicBezTo>
                  <a:lnTo>
                    <a:pt x="31410" y="1651148"/>
                  </a:lnTo>
                  <a:cubicBezTo>
                    <a:pt x="14063" y="1651148"/>
                    <a:pt x="0" y="1637085"/>
                    <a:pt x="0" y="1619738"/>
                  </a:cubicBezTo>
                  <a:lnTo>
                    <a:pt x="0" y="31410"/>
                  </a:lnTo>
                  <a:cubicBezTo>
                    <a:pt x="0" y="14063"/>
                    <a:pt x="14063" y="0"/>
                    <a:pt x="314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AF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" name="TextBox 24">
              <a:extLst>
                <a:ext uri="{FF2B5EF4-FFF2-40B4-BE49-F238E27FC236}">
                  <a16:creationId xmlns:a16="http://schemas.microsoft.com/office/drawing/2014/main" id="{F23E2E8C-C561-7FA7-E432-DA2080155219}"/>
                </a:ext>
              </a:extLst>
            </p:cNvPr>
            <p:cNvSpPr txBox="1"/>
            <p:nvPr/>
          </p:nvSpPr>
          <p:spPr>
            <a:xfrm>
              <a:off x="0" y="-66675"/>
              <a:ext cx="1208367" cy="1717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7" name="Group 27">
            <a:extLst>
              <a:ext uri="{FF2B5EF4-FFF2-40B4-BE49-F238E27FC236}">
                <a16:creationId xmlns:a16="http://schemas.microsoft.com/office/drawing/2014/main" id="{FB07947E-223A-411B-ED12-9531073D394A}"/>
              </a:ext>
            </a:extLst>
          </p:cNvPr>
          <p:cNvGrpSpPr/>
          <p:nvPr/>
        </p:nvGrpSpPr>
        <p:grpSpPr>
          <a:xfrm>
            <a:off x="11257266" y="8343313"/>
            <a:ext cx="2501081" cy="694324"/>
            <a:chOff x="0" y="0"/>
            <a:chExt cx="851974" cy="200228"/>
          </a:xfrm>
        </p:grpSpPr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1B0DEA2E-4F10-36E2-94D8-F09468B607DF}"/>
                </a:ext>
              </a:extLst>
            </p:cNvPr>
            <p:cNvSpPr/>
            <p:nvPr/>
          </p:nvSpPr>
          <p:spPr>
            <a:xfrm>
              <a:off x="0" y="0"/>
              <a:ext cx="851974" cy="200228"/>
            </a:xfrm>
            <a:custGeom>
              <a:avLst/>
              <a:gdLst/>
              <a:ahLst/>
              <a:cxnLst/>
              <a:rect l="l" t="t" r="r" b="b"/>
              <a:pathLst>
                <a:path w="851974" h="200228">
                  <a:moveTo>
                    <a:pt x="44549" y="0"/>
                  </a:moveTo>
                  <a:lnTo>
                    <a:pt x="807426" y="0"/>
                  </a:lnTo>
                  <a:cubicBezTo>
                    <a:pt x="819241" y="0"/>
                    <a:pt x="830572" y="4693"/>
                    <a:pt x="838927" y="13048"/>
                  </a:cubicBezTo>
                  <a:cubicBezTo>
                    <a:pt x="847281" y="21402"/>
                    <a:pt x="851974" y="32734"/>
                    <a:pt x="851974" y="44549"/>
                  </a:cubicBezTo>
                  <a:lnTo>
                    <a:pt x="851974" y="155679"/>
                  </a:lnTo>
                  <a:cubicBezTo>
                    <a:pt x="851974" y="180283"/>
                    <a:pt x="832029" y="200228"/>
                    <a:pt x="807426" y="200228"/>
                  </a:cubicBezTo>
                  <a:lnTo>
                    <a:pt x="44549" y="200228"/>
                  </a:lnTo>
                  <a:cubicBezTo>
                    <a:pt x="19945" y="200228"/>
                    <a:pt x="0" y="180283"/>
                    <a:pt x="0" y="155679"/>
                  </a:cubicBezTo>
                  <a:lnTo>
                    <a:pt x="0" y="44549"/>
                  </a:lnTo>
                  <a:cubicBezTo>
                    <a:pt x="0" y="32734"/>
                    <a:pt x="4693" y="21402"/>
                    <a:pt x="13048" y="13048"/>
                  </a:cubicBezTo>
                  <a:cubicBezTo>
                    <a:pt x="21402" y="4693"/>
                    <a:pt x="32734" y="0"/>
                    <a:pt x="44549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29" name="TextBox 29">
              <a:extLst>
                <a:ext uri="{FF2B5EF4-FFF2-40B4-BE49-F238E27FC236}">
                  <a16:creationId xmlns:a16="http://schemas.microsoft.com/office/drawing/2014/main" id="{F0756A84-78F2-E3A3-58D7-4427881D0135}"/>
                </a:ext>
              </a:extLst>
            </p:cNvPr>
            <p:cNvSpPr txBox="1"/>
            <p:nvPr/>
          </p:nvSpPr>
          <p:spPr>
            <a:xfrm>
              <a:off x="0" y="-66675"/>
              <a:ext cx="851974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0" name="TextBox 30">
            <a:extLst>
              <a:ext uri="{FF2B5EF4-FFF2-40B4-BE49-F238E27FC236}">
                <a16:creationId xmlns:a16="http://schemas.microsoft.com/office/drawing/2014/main" id="{12FAF5BE-F9F2-5BE1-5C7B-DF59FDA7E140}"/>
              </a:ext>
            </a:extLst>
          </p:cNvPr>
          <p:cNvSpPr txBox="1"/>
          <p:nvPr/>
        </p:nvSpPr>
        <p:spPr>
          <a:xfrm>
            <a:off x="10531046" y="8510938"/>
            <a:ext cx="351017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2799"/>
              </a:lnSpc>
              <a:spcBef>
                <a:spcPct val="0"/>
              </a:spcBef>
            </a:pPr>
            <a:r>
              <a:rPr lang="fa-IR" sz="1999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نمایش پاسخ</a:t>
            </a:r>
            <a:endParaRPr lang="en-US" sz="1999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131" name="Freeform 13">
            <a:extLst>
              <a:ext uri="{FF2B5EF4-FFF2-40B4-BE49-F238E27FC236}">
                <a16:creationId xmlns:a16="http://schemas.microsoft.com/office/drawing/2014/main" id="{3849F5B5-98A2-21AE-34F4-839AC648FC25}"/>
              </a:ext>
            </a:extLst>
          </p:cNvPr>
          <p:cNvSpPr/>
          <p:nvPr/>
        </p:nvSpPr>
        <p:spPr>
          <a:xfrm>
            <a:off x="13100864" y="8480600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2" name="Group 22">
            <a:extLst>
              <a:ext uri="{FF2B5EF4-FFF2-40B4-BE49-F238E27FC236}">
                <a16:creationId xmlns:a16="http://schemas.microsoft.com/office/drawing/2014/main" id="{D535BF85-5CF0-90C7-26F6-8F0A1C0090B3}"/>
              </a:ext>
            </a:extLst>
          </p:cNvPr>
          <p:cNvGrpSpPr/>
          <p:nvPr/>
        </p:nvGrpSpPr>
        <p:grpSpPr>
          <a:xfrm>
            <a:off x="7626514" y="1697159"/>
            <a:ext cx="2973402" cy="7713164"/>
            <a:chOff x="0" y="0"/>
            <a:chExt cx="1208367" cy="1651148"/>
          </a:xfrm>
        </p:grpSpPr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52B5CE5A-E239-D4F4-616F-E357EA95631B}"/>
                </a:ext>
              </a:extLst>
            </p:cNvPr>
            <p:cNvSpPr/>
            <p:nvPr/>
          </p:nvSpPr>
          <p:spPr>
            <a:xfrm>
              <a:off x="0" y="0"/>
              <a:ext cx="1208367" cy="1651148"/>
            </a:xfrm>
            <a:custGeom>
              <a:avLst/>
              <a:gdLst/>
              <a:ahLst/>
              <a:cxnLst/>
              <a:rect l="l" t="t" r="r" b="b"/>
              <a:pathLst>
                <a:path w="1208367" h="1651148">
                  <a:moveTo>
                    <a:pt x="31410" y="0"/>
                  </a:moveTo>
                  <a:lnTo>
                    <a:pt x="1176957" y="0"/>
                  </a:lnTo>
                  <a:cubicBezTo>
                    <a:pt x="1194304" y="0"/>
                    <a:pt x="1208367" y="14063"/>
                    <a:pt x="1208367" y="31410"/>
                  </a:cubicBezTo>
                  <a:lnTo>
                    <a:pt x="1208367" y="1619738"/>
                  </a:lnTo>
                  <a:cubicBezTo>
                    <a:pt x="1208367" y="1637085"/>
                    <a:pt x="1194304" y="1651148"/>
                    <a:pt x="1176957" y="1651148"/>
                  </a:cubicBezTo>
                  <a:lnTo>
                    <a:pt x="31410" y="1651148"/>
                  </a:lnTo>
                  <a:cubicBezTo>
                    <a:pt x="14063" y="1651148"/>
                    <a:pt x="0" y="1637085"/>
                    <a:pt x="0" y="1619738"/>
                  </a:cubicBezTo>
                  <a:lnTo>
                    <a:pt x="0" y="31410"/>
                  </a:lnTo>
                  <a:cubicBezTo>
                    <a:pt x="0" y="14063"/>
                    <a:pt x="14063" y="0"/>
                    <a:pt x="314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AF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" name="TextBox 24">
              <a:extLst>
                <a:ext uri="{FF2B5EF4-FFF2-40B4-BE49-F238E27FC236}">
                  <a16:creationId xmlns:a16="http://schemas.microsoft.com/office/drawing/2014/main" id="{59DF8AB4-3C14-1017-D748-114703926214}"/>
                </a:ext>
              </a:extLst>
            </p:cNvPr>
            <p:cNvSpPr txBox="1"/>
            <p:nvPr/>
          </p:nvSpPr>
          <p:spPr>
            <a:xfrm>
              <a:off x="0" y="-66675"/>
              <a:ext cx="1208367" cy="1717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5" name="Group 27">
            <a:extLst>
              <a:ext uri="{FF2B5EF4-FFF2-40B4-BE49-F238E27FC236}">
                <a16:creationId xmlns:a16="http://schemas.microsoft.com/office/drawing/2014/main" id="{119E7610-C616-7721-3643-0B987D2EB180}"/>
              </a:ext>
            </a:extLst>
          </p:cNvPr>
          <p:cNvGrpSpPr/>
          <p:nvPr/>
        </p:nvGrpSpPr>
        <p:grpSpPr>
          <a:xfrm>
            <a:off x="7862674" y="8375551"/>
            <a:ext cx="2501081" cy="694324"/>
            <a:chOff x="0" y="0"/>
            <a:chExt cx="851974" cy="200228"/>
          </a:xfrm>
        </p:grpSpPr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488D2D4C-0A92-0C84-CE4F-F58BDF1C60BF}"/>
                </a:ext>
              </a:extLst>
            </p:cNvPr>
            <p:cNvSpPr/>
            <p:nvPr/>
          </p:nvSpPr>
          <p:spPr>
            <a:xfrm>
              <a:off x="0" y="0"/>
              <a:ext cx="851974" cy="200228"/>
            </a:xfrm>
            <a:custGeom>
              <a:avLst/>
              <a:gdLst/>
              <a:ahLst/>
              <a:cxnLst/>
              <a:rect l="l" t="t" r="r" b="b"/>
              <a:pathLst>
                <a:path w="851974" h="200228">
                  <a:moveTo>
                    <a:pt x="44549" y="0"/>
                  </a:moveTo>
                  <a:lnTo>
                    <a:pt x="807426" y="0"/>
                  </a:lnTo>
                  <a:cubicBezTo>
                    <a:pt x="819241" y="0"/>
                    <a:pt x="830572" y="4693"/>
                    <a:pt x="838927" y="13048"/>
                  </a:cubicBezTo>
                  <a:cubicBezTo>
                    <a:pt x="847281" y="21402"/>
                    <a:pt x="851974" y="32734"/>
                    <a:pt x="851974" y="44549"/>
                  </a:cubicBezTo>
                  <a:lnTo>
                    <a:pt x="851974" y="155679"/>
                  </a:lnTo>
                  <a:cubicBezTo>
                    <a:pt x="851974" y="180283"/>
                    <a:pt x="832029" y="200228"/>
                    <a:pt x="807426" y="200228"/>
                  </a:cubicBezTo>
                  <a:lnTo>
                    <a:pt x="44549" y="200228"/>
                  </a:lnTo>
                  <a:cubicBezTo>
                    <a:pt x="19945" y="200228"/>
                    <a:pt x="0" y="180283"/>
                    <a:pt x="0" y="155679"/>
                  </a:cubicBezTo>
                  <a:lnTo>
                    <a:pt x="0" y="44549"/>
                  </a:lnTo>
                  <a:cubicBezTo>
                    <a:pt x="0" y="32734"/>
                    <a:pt x="4693" y="21402"/>
                    <a:pt x="13048" y="13048"/>
                  </a:cubicBezTo>
                  <a:cubicBezTo>
                    <a:pt x="21402" y="4693"/>
                    <a:pt x="32734" y="0"/>
                    <a:pt x="44549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37" name="TextBox 29">
              <a:extLst>
                <a:ext uri="{FF2B5EF4-FFF2-40B4-BE49-F238E27FC236}">
                  <a16:creationId xmlns:a16="http://schemas.microsoft.com/office/drawing/2014/main" id="{04E49702-3F0C-94B9-0AD2-0E9708C48BD2}"/>
                </a:ext>
              </a:extLst>
            </p:cNvPr>
            <p:cNvSpPr txBox="1"/>
            <p:nvPr/>
          </p:nvSpPr>
          <p:spPr>
            <a:xfrm>
              <a:off x="0" y="-66675"/>
              <a:ext cx="851974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8" name="TextBox 30">
            <a:extLst>
              <a:ext uri="{FF2B5EF4-FFF2-40B4-BE49-F238E27FC236}">
                <a16:creationId xmlns:a16="http://schemas.microsoft.com/office/drawing/2014/main" id="{666480B4-74F1-382E-A61A-74D7592AA222}"/>
              </a:ext>
            </a:extLst>
          </p:cNvPr>
          <p:cNvSpPr txBox="1"/>
          <p:nvPr/>
        </p:nvSpPr>
        <p:spPr>
          <a:xfrm>
            <a:off x="7271892" y="8512838"/>
            <a:ext cx="351017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2799"/>
              </a:lnSpc>
              <a:spcBef>
                <a:spcPct val="0"/>
              </a:spcBef>
            </a:pPr>
            <a:r>
              <a:rPr lang="fa-IR" sz="1999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نمایش پاسخ</a:t>
            </a:r>
            <a:endParaRPr lang="en-US" sz="1999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139" name="Freeform 13">
            <a:extLst>
              <a:ext uri="{FF2B5EF4-FFF2-40B4-BE49-F238E27FC236}">
                <a16:creationId xmlns:a16="http://schemas.microsoft.com/office/drawing/2014/main" id="{4CD46B73-5C22-B13A-896F-99C71C449E88}"/>
              </a:ext>
            </a:extLst>
          </p:cNvPr>
          <p:cNvSpPr/>
          <p:nvPr/>
        </p:nvSpPr>
        <p:spPr>
          <a:xfrm>
            <a:off x="9706272" y="8512838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0" name="Group 22">
            <a:extLst>
              <a:ext uri="{FF2B5EF4-FFF2-40B4-BE49-F238E27FC236}">
                <a16:creationId xmlns:a16="http://schemas.microsoft.com/office/drawing/2014/main" id="{8626CFC6-9D0F-439E-D87B-BF5630C1C2E7}"/>
              </a:ext>
            </a:extLst>
          </p:cNvPr>
          <p:cNvGrpSpPr/>
          <p:nvPr/>
        </p:nvGrpSpPr>
        <p:grpSpPr>
          <a:xfrm>
            <a:off x="4107781" y="1737997"/>
            <a:ext cx="2973402" cy="7713164"/>
            <a:chOff x="0" y="0"/>
            <a:chExt cx="1208367" cy="1651148"/>
          </a:xfrm>
        </p:grpSpPr>
        <p:sp>
          <p:nvSpPr>
            <p:cNvPr id="141" name="Freeform 23">
              <a:extLst>
                <a:ext uri="{FF2B5EF4-FFF2-40B4-BE49-F238E27FC236}">
                  <a16:creationId xmlns:a16="http://schemas.microsoft.com/office/drawing/2014/main" id="{DD551388-9E6D-F976-BE74-41DF64E39174}"/>
                </a:ext>
              </a:extLst>
            </p:cNvPr>
            <p:cNvSpPr/>
            <p:nvPr/>
          </p:nvSpPr>
          <p:spPr>
            <a:xfrm>
              <a:off x="0" y="0"/>
              <a:ext cx="1208367" cy="1651148"/>
            </a:xfrm>
            <a:custGeom>
              <a:avLst/>
              <a:gdLst/>
              <a:ahLst/>
              <a:cxnLst/>
              <a:rect l="l" t="t" r="r" b="b"/>
              <a:pathLst>
                <a:path w="1208367" h="1651148">
                  <a:moveTo>
                    <a:pt x="31410" y="0"/>
                  </a:moveTo>
                  <a:lnTo>
                    <a:pt x="1176957" y="0"/>
                  </a:lnTo>
                  <a:cubicBezTo>
                    <a:pt x="1194304" y="0"/>
                    <a:pt x="1208367" y="14063"/>
                    <a:pt x="1208367" y="31410"/>
                  </a:cubicBezTo>
                  <a:lnTo>
                    <a:pt x="1208367" y="1619738"/>
                  </a:lnTo>
                  <a:cubicBezTo>
                    <a:pt x="1208367" y="1637085"/>
                    <a:pt x="1194304" y="1651148"/>
                    <a:pt x="1176957" y="1651148"/>
                  </a:cubicBezTo>
                  <a:lnTo>
                    <a:pt x="31410" y="1651148"/>
                  </a:lnTo>
                  <a:cubicBezTo>
                    <a:pt x="14063" y="1651148"/>
                    <a:pt x="0" y="1637085"/>
                    <a:pt x="0" y="1619738"/>
                  </a:cubicBezTo>
                  <a:lnTo>
                    <a:pt x="0" y="31410"/>
                  </a:lnTo>
                  <a:cubicBezTo>
                    <a:pt x="0" y="14063"/>
                    <a:pt x="14063" y="0"/>
                    <a:pt x="314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AF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" name="TextBox 24">
              <a:extLst>
                <a:ext uri="{FF2B5EF4-FFF2-40B4-BE49-F238E27FC236}">
                  <a16:creationId xmlns:a16="http://schemas.microsoft.com/office/drawing/2014/main" id="{B98C707D-02BE-DBC6-62B0-CD90BCC581D3}"/>
                </a:ext>
              </a:extLst>
            </p:cNvPr>
            <p:cNvSpPr txBox="1"/>
            <p:nvPr/>
          </p:nvSpPr>
          <p:spPr>
            <a:xfrm>
              <a:off x="0" y="-66675"/>
              <a:ext cx="1208367" cy="1717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3" name="Group 27">
            <a:extLst>
              <a:ext uri="{FF2B5EF4-FFF2-40B4-BE49-F238E27FC236}">
                <a16:creationId xmlns:a16="http://schemas.microsoft.com/office/drawing/2014/main" id="{5B80A9AA-26D2-0C8A-4EE6-A8380316DA47}"/>
              </a:ext>
            </a:extLst>
          </p:cNvPr>
          <p:cNvGrpSpPr/>
          <p:nvPr/>
        </p:nvGrpSpPr>
        <p:grpSpPr>
          <a:xfrm>
            <a:off x="4343941" y="8416389"/>
            <a:ext cx="2501081" cy="694324"/>
            <a:chOff x="0" y="0"/>
            <a:chExt cx="851974" cy="200228"/>
          </a:xfrm>
        </p:grpSpPr>
        <p:sp>
          <p:nvSpPr>
            <p:cNvPr id="144" name="Freeform 28">
              <a:extLst>
                <a:ext uri="{FF2B5EF4-FFF2-40B4-BE49-F238E27FC236}">
                  <a16:creationId xmlns:a16="http://schemas.microsoft.com/office/drawing/2014/main" id="{A3F6639C-19C4-AF5E-5D1A-816056822ACD}"/>
                </a:ext>
              </a:extLst>
            </p:cNvPr>
            <p:cNvSpPr/>
            <p:nvPr/>
          </p:nvSpPr>
          <p:spPr>
            <a:xfrm>
              <a:off x="0" y="0"/>
              <a:ext cx="851974" cy="200228"/>
            </a:xfrm>
            <a:custGeom>
              <a:avLst/>
              <a:gdLst/>
              <a:ahLst/>
              <a:cxnLst/>
              <a:rect l="l" t="t" r="r" b="b"/>
              <a:pathLst>
                <a:path w="851974" h="200228">
                  <a:moveTo>
                    <a:pt x="44549" y="0"/>
                  </a:moveTo>
                  <a:lnTo>
                    <a:pt x="807426" y="0"/>
                  </a:lnTo>
                  <a:cubicBezTo>
                    <a:pt x="819241" y="0"/>
                    <a:pt x="830572" y="4693"/>
                    <a:pt x="838927" y="13048"/>
                  </a:cubicBezTo>
                  <a:cubicBezTo>
                    <a:pt x="847281" y="21402"/>
                    <a:pt x="851974" y="32734"/>
                    <a:pt x="851974" y="44549"/>
                  </a:cubicBezTo>
                  <a:lnTo>
                    <a:pt x="851974" y="155679"/>
                  </a:lnTo>
                  <a:cubicBezTo>
                    <a:pt x="851974" y="180283"/>
                    <a:pt x="832029" y="200228"/>
                    <a:pt x="807426" y="200228"/>
                  </a:cubicBezTo>
                  <a:lnTo>
                    <a:pt x="44549" y="200228"/>
                  </a:lnTo>
                  <a:cubicBezTo>
                    <a:pt x="19945" y="200228"/>
                    <a:pt x="0" y="180283"/>
                    <a:pt x="0" y="155679"/>
                  </a:cubicBezTo>
                  <a:lnTo>
                    <a:pt x="0" y="44549"/>
                  </a:lnTo>
                  <a:cubicBezTo>
                    <a:pt x="0" y="32734"/>
                    <a:pt x="4693" y="21402"/>
                    <a:pt x="13048" y="13048"/>
                  </a:cubicBezTo>
                  <a:cubicBezTo>
                    <a:pt x="21402" y="4693"/>
                    <a:pt x="32734" y="0"/>
                    <a:pt x="44549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45" name="TextBox 29">
              <a:extLst>
                <a:ext uri="{FF2B5EF4-FFF2-40B4-BE49-F238E27FC236}">
                  <a16:creationId xmlns:a16="http://schemas.microsoft.com/office/drawing/2014/main" id="{A743C7DC-BE2D-4F0C-B29A-E9682B09541D}"/>
                </a:ext>
              </a:extLst>
            </p:cNvPr>
            <p:cNvSpPr txBox="1"/>
            <p:nvPr/>
          </p:nvSpPr>
          <p:spPr>
            <a:xfrm>
              <a:off x="0" y="-66675"/>
              <a:ext cx="851974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6" name="TextBox 30">
            <a:extLst>
              <a:ext uri="{FF2B5EF4-FFF2-40B4-BE49-F238E27FC236}">
                <a16:creationId xmlns:a16="http://schemas.microsoft.com/office/drawing/2014/main" id="{01B71A90-8942-F979-8B04-7EADC74ACF4F}"/>
              </a:ext>
            </a:extLst>
          </p:cNvPr>
          <p:cNvSpPr txBox="1"/>
          <p:nvPr/>
        </p:nvSpPr>
        <p:spPr>
          <a:xfrm>
            <a:off x="3751386" y="8537361"/>
            <a:ext cx="351017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2799"/>
              </a:lnSpc>
              <a:spcBef>
                <a:spcPct val="0"/>
              </a:spcBef>
            </a:pPr>
            <a:r>
              <a:rPr lang="fa-IR" sz="1999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نمایش پاسخ</a:t>
            </a:r>
            <a:endParaRPr lang="en-US" sz="1999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147" name="Freeform 13">
            <a:extLst>
              <a:ext uri="{FF2B5EF4-FFF2-40B4-BE49-F238E27FC236}">
                <a16:creationId xmlns:a16="http://schemas.microsoft.com/office/drawing/2014/main" id="{BDF4A35B-6138-5710-6A36-D93663AFFA85}"/>
              </a:ext>
            </a:extLst>
          </p:cNvPr>
          <p:cNvSpPr/>
          <p:nvPr/>
        </p:nvSpPr>
        <p:spPr>
          <a:xfrm>
            <a:off x="6187539" y="8553676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8" name="Group 22">
            <a:extLst>
              <a:ext uri="{FF2B5EF4-FFF2-40B4-BE49-F238E27FC236}">
                <a16:creationId xmlns:a16="http://schemas.microsoft.com/office/drawing/2014/main" id="{A0EBBA06-5DA2-D145-A852-2F06D9377D13}"/>
              </a:ext>
            </a:extLst>
          </p:cNvPr>
          <p:cNvGrpSpPr/>
          <p:nvPr/>
        </p:nvGrpSpPr>
        <p:grpSpPr>
          <a:xfrm>
            <a:off x="779757" y="1697159"/>
            <a:ext cx="2973402" cy="7713164"/>
            <a:chOff x="0" y="0"/>
            <a:chExt cx="1208367" cy="1651148"/>
          </a:xfrm>
        </p:grpSpPr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621B4852-B9CE-93DE-8951-9D12D16938C0}"/>
                </a:ext>
              </a:extLst>
            </p:cNvPr>
            <p:cNvSpPr/>
            <p:nvPr/>
          </p:nvSpPr>
          <p:spPr>
            <a:xfrm>
              <a:off x="0" y="0"/>
              <a:ext cx="1208367" cy="1651148"/>
            </a:xfrm>
            <a:custGeom>
              <a:avLst/>
              <a:gdLst/>
              <a:ahLst/>
              <a:cxnLst/>
              <a:rect l="l" t="t" r="r" b="b"/>
              <a:pathLst>
                <a:path w="1208367" h="1651148">
                  <a:moveTo>
                    <a:pt x="31410" y="0"/>
                  </a:moveTo>
                  <a:lnTo>
                    <a:pt x="1176957" y="0"/>
                  </a:lnTo>
                  <a:cubicBezTo>
                    <a:pt x="1194304" y="0"/>
                    <a:pt x="1208367" y="14063"/>
                    <a:pt x="1208367" y="31410"/>
                  </a:cubicBezTo>
                  <a:lnTo>
                    <a:pt x="1208367" y="1619738"/>
                  </a:lnTo>
                  <a:cubicBezTo>
                    <a:pt x="1208367" y="1637085"/>
                    <a:pt x="1194304" y="1651148"/>
                    <a:pt x="1176957" y="1651148"/>
                  </a:cubicBezTo>
                  <a:lnTo>
                    <a:pt x="31410" y="1651148"/>
                  </a:lnTo>
                  <a:cubicBezTo>
                    <a:pt x="14063" y="1651148"/>
                    <a:pt x="0" y="1637085"/>
                    <a:pt x="0" y="1619738"/>
                  </a:cubicBezTo>
                  <a:lnTo>
                    <a:pt x="0" y="31410"/>
                  </a:lnTo>
                  <a:cubicBezTo>
                    <a:pt x="0" y="14063"/>
                    <a:pt x="14063" y="0"/>
                    <a:pt x="314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AF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" name="TextBox 24">
              <a:extLst>
                <a:ext uri="{FF2B5EF4-FFF2-40B4-BE49-F238E27FC236}">
                  <a16:creationId xmlns:a16="http://schemas.microsoft.com/office/drawing/2014/main" id="{AA109098-EABB-7241-C90A-C9FCFDDA216F}"/>
                </a:ext>
              </a:extLst>
            </p:cNvPr>
            <p:cNvSpPr txBox="1"/>
            <p:nvPr/>
          </p:nvSpPr>
          <p:spPr>
            <a:xfrm>
              <a:off x="0" y="-66675"/>
              <a:ext cx="1208367" cy="1717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1" name="Group 27">
            <a:extLst>
              <a:ext uri="{FF2B5EF4-FFF2-40B4-BE49-F238E27FC236}">
                <a16:creationId xmlns:a16="http://schemas.microsoft.com/office/drawing/2014/main" id="{0FDD9B08-F2D1-9FA1-1977-579C03983EC7}"/>
              </a:ext>
            </a:extLst>
          </p:cNvPr>
          <p:cNvGrpSpPr/>
          <p:nvPr/>
        </p:nvGrpSpPr>
        <p:grpSpPr>
          <a:xfrm>
            <a:off x="1015917" y="8375551"/>
            <a:ext cx="2501081" cy="694324"/>
            <a:chOff x="0" y="0"/>
            <a:chExt cx="851974" cy="200228"/>
          </a:xfrm>
        </p:grpSpPr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DF17B0C8-F966-2637-C609-796B2E8BEDBE}"/>
                </a:ext>
              </a:extLst>
            </p:cNvPr>
            <p:cNvSpPr/>
            <p:nvPr/>
          </p:nvSpPr>
          <p:spPr>
            <a:xfrm>
              <a:off x="0" y="0"/>
              <a:ext cx="851974" cy="200228"/>
            </a:xfrm>
            <a:custGeom>
              <a:avLst/>
              <a:gdLst/>
              <a:ahLst/>
              <a:cxnLst/>
              <a:rect l="l" t="t" r="r" b="b"/>
              <a:pathLst>
                <a:path w="851974" h="200228">
                  <a:moveTo>
                    <a:pt x="44549" y="0"/>
                  </a:moveTo>
                  <a:lnTo>
                    <a:pt x="807426" y="0"/>
                  </a:lnTo>
                  <a:cubicBezTo>
                    <a:pt x="819241" y="0"/>
                    <a:pt x="830572" y="4693"/>
                    <a:pt x="838927" y="13048"/>
                  </a:cubicBezTo>
                  <a:cubicBezTo>
                    <a:pt x="847281" y="21402"/>
                    <a:pt x="851974" y="32734"/>
                    <a:pt x="851974" y="44549"/>
                  </a:cubicBezTo>
                  <a:lnTo>
                    <a:pt x="851974" y="155679"/>
                  </a:lnTo>
                  <a:cubicBezTo>
                    <a:pt x="851974" y="180283"/>
                    <a:pt x="832029" y="200228"/>
                    <a:pt x="807426" y="200228"/>
                  </a:cubicBezTo>
                  <a:lnTo>
                    <a:pt x="44549" y="200228"/>
                  </a:lnTo>
                  <a:cubicBezTo>
                    <a:pt x="19945" y="200228"/>
                    <a:pt x="0" y="180283"/>
                    <a:pt x="0" y="155679"/>
                  </a:cubicBezTo>
                  <a:lnTo>
                    <a:pt x="0" y="44549"/>
                  </a:lnTo>
                  <a:cubicBezTo>
                    <a:pt x="0" y="32734"/>
                    <a:pt x="4693" y="21402"/>
                    <a:pt x="13048" y="13048"/>
                  </a:cubicBezTo>
                  <a:cubicBezTo>
                    <a:pt x="21402" y="4693"/>
                    <a:pt x="32734" y="0"/>
                    <a:pt x="44549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53" name="TextBox 29">
              <a:extLst>
                <a:ext uri="{FF2B5EF4-FFF2-40B4-BE49-F238E27FC236}">
                  <a16:creationId xmlns:a16="http://schemas.microsoft.com/office/drawing/2014/main" id="{609B25E7-7698-AE30-D625-F3E1825E3BFA}"/>
                </a:ext>
              </a:extLst>
            </p:cNvPr>
            <p:cNvSpPr txBox="1"/>
            <p:nvPr/>
          </p:nvSpPr>
          <p:spPr>
            <a:xfrm>
              <a:off x="0" y="-66675"/>
              <a:ext cx="851974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4" name="TextBox 30">
            <a:extLst>
              <a:ext uri="{FF2B5EF4-FFF2-40B4-BE49-F238E27FC236}">
                <a16:creationId xmlns:a16="http://schemas.microsoft.com/office/drawing/2014/main" id="{45D555D2-0F25-8F89-037E-E8AC752B895A}"/>
              </a:ext>
            </a:extLst>
          </p:cNvPr>
          <p:cNvSpPr txBox="1"/>
          <p:nvPr/>
        </p:nvSpPr>
        <p:spPr>
          <a:xfrm>
            <a:off x="204055" y="8520598"/>
            <a:ext cx="351017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2799"/>
              </a:lnSpc>
              <a:spcBef>
                <a:spcPct val="0"/>
              </a:spcBef>
            </a:pPr>
            <a:r>
              <a:rPr lang="fa-IR" sz="1999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نمایش پاسخ</a:t>
            </a:r>
            <a:endParaRPr lang="en-US" sz="1999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155" name="Freeform 13">
            <a:extLst>
              <a:ext uri="{FF2B5EF4-FFF2-40B4-BE49-F238E27FC236}">
                <a16:creationId xmlns:a16="http://schemas.microsoft.com/office/drawing/2014/main" id="{588EA68B-4EC6-4FF3-A59B-40DFDD393837}"/>
              </a:ext>
            </a:extLst>
          </p:cNvPr>
          <p:cNvSpPr/>
          <p:nvPr/>
        </p:nvSpPr>
        <p:spPr>
          <a:xfrm>
            <a:off x="2859515" y="8512838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2A88D-9022-F676-F495-483014597EAD}"/>
              </a:ext>
            </a:extLst>
          </p:cNvPr>
          <p:cNvSpPr txBox="1"/>
          <p:nvPr/>
        </p:nvSpPr>
        <p:spPr>
          <a:xfrm>
            <a:off x="14935200" y="1943100"/>
            <a:ext cx="233865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فرض کنید قرار است یک برنامه به زبان </a:t>
            </a:r>
            <a:r>
              <a:rPr lang="en-US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C </a:t>
            </a:r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طراحی کنید که اطلاعات کاربران یک سامانه آموزشی را مدیریت کند.</a:t>
            </a:r>
          </a:p>
          <a:p>
            <a:pPr algn="r" rtl="1"/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هر کاربر </a:t>
            </a:r>
            <a:r>
              <a:rPr lang="fa-IR" sz="14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می‌تواند</a:t>
            </a:r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در چند دوره آموزشی </a:t>
            </a:r>
            <a:r>
              <a:rPr lang="fa-IR" sz="14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ثبت‌نام</a:t>
            </a:r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کرده باشد و اطلاعات هر دوره باید </a:t>
            </a:r>
            <a:r>
              <a:rPr lang="fa-IR" sz="14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به‌صورت</a:t>
            </a:r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مجزا نگهداری شود.</a:t>
            </a:r>
          </a:p>
          <a:p>
            <a:pPr algn="r" rtl="1"/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تعداد کاربران و تعداد </a:t>
            </a:r>
            <a:r>
              <a:rPr lang="fa-IR" sz="14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دوره‌های</a:t>
            </a:r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هر کاربر از قبل مشخص نیست و در زمان اجرای برنامه تعیین </a:t>
            </a:r>
            <a:r>
              <a:rPr lang="fa-IR" sz="14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می‌شود</a:t>
            </a:r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.</a:t>
            </a:r>
          </a:p>
          <a:p>
            <a:pPr algn="r" rtl="1"/>
            <a:b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</a:br>
            <a:endParaRPr lang="fa-IR" sz="14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برنامه باید </a:t>
            </a:r>
            <a:r>
              <a:rPr lang="fa-IR" sz="14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به‌گونه‌ای</a:t>
            </a:r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طراحی شود که امکان:</a:t>
            </a:r>
          </a:p>
          <a:p>
            <a:pPr algn="r" rtl="1"/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ایجاد کاربران جدید</a:t>
            </a:r>
          </a:p>
          <a:p>
            <a:pPr algn="r" rtl="1"/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ذخیره اطلاعات </a:t>
            </a:r>
            <a:r>
              <a:rPr lang="fa-IR" sz="14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دوره‌های</a:t>
            </a:r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مربوط به هر کاربر</a:t>
            </a:r>
          </a:p>
          <a:p>
            <a:pPr algn="r" rtl="1"/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نمایش کامل اطلاعات هر کاربر همراه با </a:t>
            </a:r>
            <a:r>
              <a:rPr lang="fa-IR" sz="14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دوره‌هایش</a:t>
            </a:r>
            <a:endParaRPr lang="fa-IR" sz="14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b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</a:br>
            <a:endParaRPr lang="fa-IR" sz="14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را داشته باشد.</a:t>
            </a:r>
          </a:p>
          <a:p>
            <a:pPr algn="r" rtl="1"/>
            <a:b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</a:br>
            <a:endParaRPr lang="fa-IR" sz="14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(</a:t>
            </a:r>
            <a:r>
              <a:rPr lang="fa-IR" sz="14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پیاده‌سازی</a:t>
            </a:r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باید مبتنی بر </a:t>
            </a:r>
            <a:r>
              <a:rPr lang="en-US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Structure، </a:t>
            </a:r>
            <a:r>
              <a:rPr lang="fa-IR" sz="14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اشاره‌گر</a:t>
            </a:r>
            <a:r>
              <a:rPr lang="fa-IR" sz="14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مدیریت حافظه پویا باشد.)</a:t>
            </a:r>
          </a:p>
          <a:p>
            <a:pPr algn="r" rtl="1"/>
            <a:endParaRPr lang="en-US" sz="14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3105C-DFBF-3FA5-34B8-4397C0CB4EDF}"/>
              </a:ext>
            </a:extLst>
          </p:cNvPr>
          <p:cNvSpPr txBox="1"/>
          <p:nvPr/>
        </p:nvSpPr>
        <p:spPr>
          <a:xfrm>
            <a:off x="11081541" y="1927084"/>
            <a:ext cx="267680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در یک پروژه سیستمی، قرار است تعداد زیادی رکورد داده در حافظه ذخیره شود و مصرف حافظه اهمیت بسیار بالایی دارد.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شما باید </a:t>
            </a:r>
            <a:r>
              <a:rPr lang="en-US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هایی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طراحی کنید که شامل چند نوع داده مختلف (کاراکتر، عدد صحیح و عدد کوتاه) هستند.</a:t>
            </a:r>
          </a:p>
          <a:p>
            <a:pPr algn="r" rtl="1"/>
            <a:b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</a:br>
            <a:endParaRPr lang="fa-IR" sz="1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هدف این است که: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ساختارها کمترین فضای ممکن از حافظه را اشغال کنند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طراحی به شکلی انجام شود که </a:t>
            </a:r>
            <a:r>
              <a:rPr lang="en-US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Padding 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اضافی به حداقل برسد</a:t>
            </a:r>
          </a:p>
          <a:p>
            <a:pPr algn="r" rtl="1"/>
            <a:b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</a:br>
            <a:endParaRPr lang="fa-IR" sz="1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برنامه‌ای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بنویسید که اندازه حافظه </a:t>
            </a:r>
            <a:r>
              <a:rPr lang="en-US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ها را محاسبه کرده و نمایش دهد.</a:t>
            </a:r>
          </a:p>
          <a:p>
            <a:pPr algn="r" rtl="1"/>
            <a:endParaRPr lang="en-US" sz="1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F251B3-2998-0945-2EEE-F01982C261B0}"/>
              </a:ext>
            </a:extLst>
          </p:cNvPr>
          <p:cNvSpPr txBox="1"/>
          <p:nvPr/>
        </p:nvSpPr>
        <p:spPr>
          <a:xfrm>
            <a:off x="7774811" y="1906107"/>
            <a:ext cx="26768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می‌خواهید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یک برنامه برای مدیریت اطلاعات دانشجویان بنویسید که در آن: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تعداد دانشجویان از قبل مشخص نیست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اطلاعات هر دانشجو شامل شماره دانشجویی، نام و معدل است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امکان اضافه کردن دانشجوی جدید در زمان اجرا وجود دارد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امکان حذف دانشجو از لیست وجود دارد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امکان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پیمایش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نمایش کل لیست فراهم است</a:t>
            </a:r>
          </a:p>
          <a:p>
            <a:pPr algn="r" rtl="1"/>
            <a:b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</a:br>
            <a:endParaRPr lang="fa-IR" sz="1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تمام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داده‌ها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باید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به‌صورت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پویا در حافظه ذخیره شوند و پس از پایان برنامه، حافظه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به‌درستی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آزاد شود.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40D20-E31E-568A-22E9-44433F76103C}"/>
              </a:ext>
            </a:extLst>
          </p:cNvPr>
          <p:cNvSpPr txBox="1"/>
          <p:nvPr/>
        </p:nvSpPr>
        <p:spPr>
          <a:xfrm>
            <a:off x="4154855" y="1976535"/>
            <a:ext cx="26768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در یک برنامه مدیریت کتابخانه، اطلاعات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کتاب‌ها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شامل عنوان، نویسنده، سال انتشار و شماره شناسایی ذخیره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می‌شود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.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این اطلاعات باید در یک فایل ذخیره شوند تا پس از بسته شدن برنامه، در اجرای بعدی دوباره قابل استفاده باشند.</a:t>
            </a:r>
          </a:p>
          <a:p>
            <a:pPr algn="r" rtl="1"/>
            <a:b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</a:br>
            <a:endParaRPr lang="fa-IR" sz="1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برنامه‌ای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بنویسید که: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اطلاعات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کتاب‌ها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را با استفاده از </a:t>
            </a:r>
            <a:r>
              <a:rPr lang="en-US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 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ذخیره کند</a:t>
            </a:r>
          </a:p>
          <a:p>
            <a:pPr algn="r" rtl="1"/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داده‌ها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را در فایل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باینری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بنویسد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در اجرای بعدی، اطلاعات را از فایل خوانده و نمایش دهد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48313-557C-39E1-D301-5D15812EFB82}"/>
              </a:ext>
            </a:extLst>
          </p:cNvPr>
          <p:cNvSpPr txBox="1"/>
          <p:nvPr/>
        </p:nvSpPr>
        <p:spPr>
          <a:xfrm>
            <a:off x="800993" y="2055149"/>
            <a:ext cx="26768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در یک برنامه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شبکه‌ای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، لازم است پیامی ارسال شود که </a:t>
            </a:r>
            <a:r>
              <a:rPr lang="fa-IR" sz="1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در هر لحظه فقط یکی از انواع داده زیر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را در خود نگه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می‌دارد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: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عدد صحیح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عدد اعشاری</a:t>
            </a:r>
          </a:p>
          <a:p>
            <a:pPr algn="r" rtl="1"/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یک کاراکتر</a:t>
            </a:r>
          </a:p>
          <a:p>
            <a:pPr algn="r" rtl="1"/>
            <a:b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</a:br>
            <a:endParaRPr lang="fa-IR" sz="1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برنامه‌ای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طراحی کنید که بتواند این پیام را ذخیره کرده،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مقداردهی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کند و مقدار آن را نمایش دهد، </a:t>
            </a:r>
            <a:r>
              <a:rPr lang="fa-IR" sz="16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به‌گونه‌ای</a:t>
            </a:r>
            <a:r>
              <a:rPr lang="fa-IR" sz="16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که مصرف حافظه بهینه باشد.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D10D53-0C60-5A12-9BD9-FDFFBB4B7612}"/>
              </a:ext>
            </a:extLst>
          </p:cNvPr>
          <p:cNvSpPr txBox="1"/>
          <p:nvPr/>
        </p:nvSpPr>
        <p:spPr>
          <a:xfrm>
            <a:off x="14268227" y="9515372"/>
            <a:ext cx="351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سیستم مدیریت کاربران آموزشی</a:t>
            </a:r>
            <a:endParaRPr lang="en-US" b="1" dirty="0">
              <a:solidFill>
                <a:srgbClr val="FFFF00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78437C-05CE-801E-BDE7-37DC02925FDD}"/>
              </a:ext>
            </a:extLst>
          </p:cNvPr>
          <p:cNvSpPr txBox="1"/>
          <p:nvPr/>
        </p:nvSpPr>
        <p:spPr>
          <a:xfrm>
            <a:off x="10737537" y="9576825"/>
            <a:ext cx="351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بهینه سازی حافظه ساختار ها</a:t>
            </a:r>
            <a:endParaRPr lang="en-US" b="1" dirty="0">
              <a:solidFill>
                <a:srgbClr val="FFFF00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4D47E5-B701-287B-9D55-774A76D236A1}"/>
              </a:ext>
            </a:extLst>
          </p:cNvPr>
          <p:cNvSpPr txBox="1"/>
          <p:nvPr/>
        </p:nvSpPr>
        <p:spPr>
          <a:xfrm>
            <a:off x="7324616" y="9624489"/>
            <a:ext cx="351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مدیریت لیست پویای دانشجویان</a:t>
            </a:r>
            <a:endParaRPr lang="en-US" b="1" dirty="0">
              <a:solidFill>
                <a:srgbClr val="FFFF00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CE2A6-B0C4-FFD1-B136-7162ED0D632B}"/>
              </a:ext>
            </a:extLst>
          </p:cNvPr>
          <p:cNvSpPr txBox="1"/>
          <p:nvPr/>
        </p:nvSpPr>
        <p:spPr>
          <a:xfrm>
            <a:off x="3839394" y="9608630"/>
            <a:ext cx="351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ذخیره سازی اطلاعات کتابخانه</a:t>
            </a:r>
            <a:endParaRPr lang="en-US" b="1" dirty="0">
              <a:solidFill>
                <a:srgbClr val="FFFF00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C21D2-4920-AB69-F014-587076E6C34F}"/>
              </a:ext>
            </a:extLst>
          </p:cNvPr>
          <p:cNvSpPr txBox="1"/>
          <p:nvPr/>
        </p:nvSpPr>
        <p:spPr>
          <a:xfrm>
            <a:off x="530115" y="9608630"/>
            <a:ext cx="351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طراحی پیام شبکه ای</a:t>
            </a:r>
            <a:endParaRPr lang="en-US" b="1" dirty="0">
              <a:solidFill>
                <a:srgbClr val="FFFF00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255A9-AFA9-5B47-6E67-B43DDF64B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A5B3780-0B86-59DA-1265-9C033E74E09C}"/>
              </a:ext>
            </a:extLst>
          </p:cNvPr>
          <p:cNvGrpSpPr/>
          <p:nvPr/>
        </p:nvGrpSpPr>
        <p:grpSpPr>
          <a:xfrm>
            <a:off x="10621182" y="800244"/>
            <a:ext cx="1804614" cy="694324"/>
            <a:chOff x="0" y="0"/>
            <a:chExt cx="520412" cy="20022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5F4CE22-E47C-8D95-D13D-3A5630EA002B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53F6A2B-15AE-0752-7B96-7EBF023FCADF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E8B7211-5E08-5AD0-17E6-74FDDA4124D9}"/>
              </a:ext>
            </a:extLst>
          </p:cNvPr>
          <p:cNvSpPr txBox="1"/>
          <p:nvPr/>
        </p:nvSpPr>
        <p:spPr>
          <a:xfrm>
            <a:off x="9079703" y="993684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A541106-43D7-3207-C4AF-C42CC383B525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DF1EE15-7F71-413B-C996-3D606EAA9665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8F77360-D26B-B8DB-9E96-6CE0BC394CD6}"/>
              </a:ext>
            </a:extLst>
          </p:cNvPr>
          <p:cNvSpPr txBox="1"/>
          <p:nvPr/>
        </p:nvSpPr>
        <p:spPr>
          <a:xfrm>
            <a:off x="645858" y="491028"/>
            <a:ext cx="10019319" cy="99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7489"/>
              </a:lnSpc>
            </a:pPr>
            <a:r>
              <a:rPr lang="en-US" sz="6999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 </a:t>
            </a:r>
            <a:r>
              <a:rPr lang="fa-IR" sz="6999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پاسخ تمرین ها :</a:t>
            </a:r>
            <a:endParaRPr lang="en-US" sz="6999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ADCE8F6E-CC5E-7BC4-0B59-080858C3D1A4}"/>
              </a:ext>
            </a:extLst>
          </p:cNvPr>
          <p:cNvGrpSpPr/>
          <p:nvPr/>
        </p:nvGrpSpPr>
        <p:grpSpPr>
          <a:xfrm>
            <a:off x="-1087178" y="9199822"/>
            <a:ext cx="2174356" cy="2174356"/>
            <a:chOff x="0" y="0"/>
            <a:chExt cx="812800" cy="81280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3863324A-B657-8F21-A2A7-95525B76C1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434A664B-2113-DD26-C9CB-73287D48745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5" name="Group 45">
            <a:extLst>
              <a:ext uri="{FF2B5EF4-FFF2-40B4-BE49-F238E27FC236}">
                <a16:creationId xmlns:a16="http://schemas.microsoft.com/office/drawing/2014/main" id="{6E8435F6-C68C-4600-8A53-D385D6A2FE7C}"/>
              </a:ext>
            </a:extLst>
          </p:cNvPr>
          <p:cNvGrpSpPr/>
          <p:nvPr/>
        </p:nvGrpSpPr>
        <p:grpSpPr>
          <a:xfrm>
            <a:off x="17938977" y="9937977"/>
            <a:ext cx="698047" cy="698047"/>
            <a:chOff x="0" y="0"/>
            <a:chExt cx="812800" cy="812800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E685B407-7512-D3FB-4760-638B0CC9A7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51C57574-F5CE-15D1-A4A3-CC759AA58D91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121C638-212F-F93D-0BE5-75E7DF2F0438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B593C5-34F0-8F70-A007-EB97776EE89B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144201-AFEB-DB3B-47E7-1128FE7ABC74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E88388-D58D-B8BF-A64D-F1FEE3693AA5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id="{2D401355-BB97-D187-5C96-E125B9A6FBB3}"/>
              </a:ext>
            </a:extLst>
          </p:cNvPr>
          <p:cNvGrpSpPr/>
          <p:nvPr/>
        </p:nvGrpSpPr>
        <p:grpSpPr>
          <a:xfrm>
            <a:off x="14536614" y="1664921"/>
            <a:ext cx="2973402" cy="7713164"/>
            <a:chOff x="0" y="0"/>
            <a:chExt cx="1208367" cy="1651148"/>
          </a:xfrm>
        </p:grpSpPr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321C6712-7797-8876-50EA-F4EB18960780}"/>
                </a:ext>
              </a:extLst>
            </p:cNvPr>
            <p:cNvSpPr/>
            <p:nvPr/>
          </p:nvSpPr>
          <p:spPr>
            <a:xfrm>
              <a:off x="0" y="0"/>
              <a:ext cx="1208367" cy="1651148"/>
            </a:xfrm>
            <a:custGeom>
              <a:avLst/>
              <a:gdLst/>
              <a:ahLst/>
              <a:cxnLst/>
              <a:rect l="l" t="t" r="r" b="b"/>
              <a:pathLst>
                <a:path w="1208367" h="1651148">
                  <a:moveTo>
                    <a:pt x="31410" y="0"/>
                  </a:moveTo>
                  <a:lnTo>
                    <a:pt x="1176957" y="0"/>
                  </a:lnTo>
                  <a:cubicBezTo>
                    <a:pt x="1194304" y="0"/>
                    <a:pt x="1208367" y="14063"/>
                    <a:pt x="1208367" y="31410"/>
                  </a:cubicBezTo>
                  <a:lnTo>
                    <a:pt x="1208367" y="1619738"/>
                  </a:lnTo>
                  <a:cubicBezTo>
                    <a:pt x="1208367" y="1637085"/>
                    <a:pt x="1194304" y="1651148"/>
                    <a:pt x="1176957" y="1651148"/>
                  </a:cubicBezTo>
                  <a:lnTo>
                    <a:pt x="31410" y="1651148"/>
                  </a:lnTo>
                  <a:cubicBezTo>
                    <a:pt x="14063" y="1651148"/>
                    <a:pt x="0" y="1637085"/>
                    <a:pt x="0" y="1619738"/>
                  </a:cubicBezTo>
                  <a:lnTo>
                    <a:pt x="0" y="31410"/>
                  </a:lnTo>
                  <a:cubicBezTo>
                    <a:pt x="0" y="14063"/>
                    <a:pt x="14063" y="0"/>
                    <a:pt x="314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AF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TextBox 24">
              <a:extLst>
                <a:ext uri="{FF2B5EF4-FFF2-40B4-BE49-F238E27FC236}">
                  <a16:creationId xmlns:a16="http://schemas.microsoft.com/office/drawing/2014/main" id="{16EC9EF1-6A44-B13B-EC6B-B0FAA650945B}"/>
                </a:ext>
              </a:extLst>
            </p:cNvPr>
            <p:cNvSpPr txBox="1"/>
            <p:nvPr/>
          </p:nvSpPr>
          <p:spPr>
            <a:xfrm>
              <a:off x="0" y="-66675"/>
              <a:ext cx="1208367" cy="1717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9" name="Group 27">
            <a:extLst>
              <a:ext uri="{FF2B5EF4-FFF2-40B4-BE49-F238E27FC236}">
                <a16:creationId xmlns:a16="http://schemas.microsoft.com/office/drawing/2014/main" id="{D29C4701-2F7F-BCB0-5CB0-A087F685A855}"/>
              </a:ext>
            </a:extLst>
          </p:cNvPr>
          <p:cNvGrpSpPr/>
          <p:nvPr/>
        </p:nvGrpSpPr>
        <p:grpSpPr>
          <a:xfrm>
            <a:off x="14772774" y="8343313"/>
            <a:ext cx="2501081" cy="694324"/>
            <a:chOff x="0" y="0"/>
            <a:chExt cx="851974" cy="200228"/>
          </a:xfrm>
        </p:grpSpPr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346D5F60-EF9E-AFAC-4914-6A06425BBB0D}"/>
                </a:ext>
              </a:extLst>
            </p:cNvPr>
            <p:cNvSpPr/>
            <p:nvPr/>
          </p:nvSpPr>
          <p:spPr>
            <a:xfrm>
              <a:off x="0" y="0"/>
              <a:ext cx="851974" cy="200228"/>
            </a:xfrm>
            <a:custGeom>
              <a:avLst/>
              <a:gdLst/>
              <a:ahLst/>
              <a:cxnLst/>
              <a:rect l="l" t="t" r="r" b="b"/>
              <a:pathLst>
                <a:path w="851974" h="200228">
                  <a:moveTo>
                    <a:pt x="44549" y="0"/>
                  </a:moveTo>
                  <a:lnTo>
                    <a:pt x="807426" y="0"/>
                  </a:lnTo>
                  <a:cubicBezTo>
                    <a:pt x="819241" y="0"/>
                    <a:pt x="830572" y="4693"/>
                    <a:pt x="838927" y="13048"/>
                  </a:cubicBezTo>
                  <a:cubicBezTo>
                    <a:pt x="847281" y="21402"/>
                    <a:pt x="851974" y="32734"/>
                    <a:pt x="851974" y="44549"/>
                  </a:cubicBezTo>
                  <a:lnTo>
                    <a:pt x="851974" y="155679"/>
                  </a:lnTo>
                  <a:cubicBezTo>
                    <a:pt x="851974" y="180283"/>
                    <a:pt x="832029" y="200228"/>
                    <a:pt x="807426" y="200228"/>
                  </a:cubicBezTo>
                  <a:lnTo>
                    <a:pt x="44549" y="200228"/>
                  </a:lnTo>
                  <a:cubicBezTo>
                    <a:pt x="19945" y="200228"/>
                    <a:pt x="0" y="180283"/>
                    <a:pt x="0" y="155679"/>
                  </a:cubicBezTo>
                  <a:lnTo>
                    <a:pt x="0" y="44549"/>
                  </a:lnTo>
                  <a:cubicBezTo>
                    <a:pt x="0" y="32734"/>
                    <a:pt x="4693" y="21402"/>
                    <a:pt x="13048" y="13048"/>
                  </a:cubicBezTo>
                  <a:cubicBezTo>
                    <a:pt x="21402" y="4693"/>
                    <a:pt x="32734" y="0"/>
                    <a:pt x="44549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61" name="TextBox 29">
              <a:extLst>
                <a:ext uri="{FF2B5EF4-FFF2-40B4-BE49-F238E27FC236}">
                  <a16:creationId xmlns:a16="http://schemas.microsoft.com/office/drawing/2014/main" id="{F72978AB-937C-993F-5891-A219C3277F61}"/>
                </a:ext>
              </a:extLst>
            </p:cNvPr>
            <p:cNvSpPr txBox="1"/>
            <p:nvPr/>
          </p:nvSpPr>
          <p:spPr>
            <a:xfrm>
              <a:off x="0" y="-66675"/>
              <a:ext cx="851974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2" name="TextBox 30">
            <a:extLst>
              <a:ext uri="{FF2B5EF4-FFF2-40B4-BE49-F238E27FC236}">
                <a16:creationId xmlns:a16="http://schemas.microsoft.com/office/drawing/2014/main" id="{BF3BA03E-4E94-B71C-2BB5-BA12E1C42A96}"/>
              </a:ext>
            </a:extLst>
          </p:cNvPr>
          <p:cNvSpPr txBox="1"/>
          <p:nvPr/>
        </p:nvSpPr>
        <p:spPr>
          <a:xfrm>
            <a:off x="13960912" y="8488360"/>
            <a:ext cx="351017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2799"/>
              </a:lnSpc>
              <a:spcBef>
                <a:spcPct val="0"/>
              </a:spcBef>
            </a:pPr>
            <a:r>
              <a:rPr lang="fa-IR" sz="1999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نمایش سوال</a:t>
            </a:r>
            <a:endParaRPr lang="en-US" sz="1999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63" name="Freeform 13">
            <a:extLst>
              <a:ext uri="{FF2B5EF4-FFF2-40B4-BE49-F238E27FC236}">
                <a16:creationId xmlns:a16="http://schemas.microsoft.com/office/drawing/2014/main" id="{938D5672-07C6-E691-0C1D-692E7FA7C74F}"/>
              </a:ext>
            </a:extLst>
          </p:cNvPr>
          <p:cNvSpPr/>
          <p:nvPr/>
        </p:nvSpPr>
        <p:spPr>
          <a:xfrm>
            <a:off x="16616372" y="8480600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4" name="Group 22">
            <a:extLst>
              <a:ext uri="{FF2B5EF4-FFF2-40B4-BE49-F238E27FC236}">
                <a16:creationId xmlns:a16="http://schemas.microsoft.com/office/drawing/2014/main" id="{4505B86F-2DD9-C1F0-B65C-F1036D98832E}"/>
              </a:ext>
            </a:extLst>
          </p:cNvPr>
          <p:cNvGrpSpPr/>
          <p:nvPr/>
        </p:nvGrpSpPr>
        <p:grpSpPr>
          <a:xfrm>
            <a:off x="11021106" y="1664921"/>
            <a:ext cx="2973402" cy="7713164"/>
            <a:chOff x="0" y="0"/>
            <a:chExt cx="1208367" cy="1651148"/>
          </a:xfrm>
        </p:grpSpPr>
        <p:sp>
          <p:nvSpPr>
            <p:cNvPr id="125" name="Freeform 23">
              <a:extLst>
                <a:ext uri="{FF2B5EF4-FFF2-40B4-BE49-F238E27FC236}">
                  <a16:creationId xmlns:a16="http://schemas.microsoft.com/office/drawing/2014/main" id="{50BB392B-E861-21F7-78EB-BBBE0EB30C2B}"/>
                </a:ext>
              </a:extLst>
            </p:cNvPr>
            <p:cNvSpPr/>
            <p:nvPr/>
          </p:nvSpPr>
          <p:spPr>
            <a:xfrm>
              <a:off x="0" y="0"/>
              <a:ext cx="1208367" cy="1651148"/>
            </a:xfrm>
            <a:custGeom>
              <a:avLst/>
              <a:gdLst/>
              <a:ahLst/>
              <a:cxnLst/>
              <a:rect l="l" t="t" r="r" b="b"/>
              <a:pathLst>
                <a:path w="1208367" h="1651148">
                  <a:moveTo>
                    <a:pt x="31410" y="0"/>
                  </a:moveTo>
                  <a:lnTo>
                    <a:pt x="1176957" y="0"/>
                  </a:lnTo>
                  <a:cubicBezTo>
                    <a:pt x="1194304" y="0"/>
                    <a:pt x="1208367" y="14063"/>
                    <a:pt x="1208367" y="31410"/>
                  </a:cubicBezTo>
                  <a:lnTo>
                    <a:pt x="1208367" y="1619738"/>
                  </a:lnTo>
                  <a:cubicBezTo>
                    <a:pt x="1208367" y="1637085"/>
                    <a:pt x="1194304" y="1651148"/>
                    <a:pt x="1176957" y="1651148"/>
                  </a:cubicBezTo>
                  <a:lnTo>
                    <a:pt x="31410" y="1651148"/>
                  </a:lnTo>
                  <a:cubicBezTo>
                    <a:pt x="14063" y="1651148"/>
                    <a:pt x="0" y="1637085"/>
                    <a:pt x="0" y="1619738"/>
                  </a:cubicBezTo>
                  <a:lnTo>
                    <a:pt x="0" y="31410"/>
                  </a:lnTo>
                  <a:cubicBezTo>
                    <a:pt x="0" y="14063"/>
                    <a:pt x="14063" y="0"/>
                    <a:pt x="314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AF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" name="TextBox 24">
              <a:extLst>
                <a:ext uri="{FF2B5EF4-FFF2-40B4-BE49-F238E27FC236}">
                  <a16:creationId xmlns:a16="http://schemas.microsoft.com/office/drawing/2014/main" id="{F79F00F4-E841-6673-F29B-2A77296D548D}"/>
                </a:ext>
              </a:extLst>
            </p:cNvPr>
            <p:cNvSpPr txBox="1"/>
            <p:nvPr/>
          </p:nvSpPr>
          <p:spPr>
            <a:xfrm>
              <a:off x="0" y="-66675"/>
              <a:ext cx="1208367" cy="1717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7" name="Group 27">
            <a:extLst>
              <a:ext uri="{FF2B5EF4-FFF2-40B4-BE49-F238E27FC236}">
                <a16:creationId xmlns:a16="http://schemas.microsoft.com/office/drawing/2014/main" id="{E292B59E-887E-96FD-E8D1-1BC21704E35A}"/>
              </a:ext>
            </a:extLst>
          </p:cNvPr>
          <p:cNvGrpSpPr/>
          <p:nvPr/>
        </p:nvGrpSpPr>
        <p:grpSpPr>
          <a:xfrm>
            <a:off x="11257266" y="8343313"/>
            <a:ext cx="2501081" cy="694324"/>
            <a:chOff x="0" y="0"/>
            <a:chExt cx="851974" cy="200228"/>
          </a:xfrm>
        </p:grpSpPr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80BD9843-624E-BF06-3230-4C0AEC7337DE}"/>
                </a:ext>
              </a:extLst>
            </p:cNvPr>
            <p:cNvSpPr/>
            <p:nvPr/>
          </p:nvSpPr>
          <p:spPr>
            <a:xfrm>
              <a:off x="0" y="0"/>
              <a:ext cx="851974" cy="200228"/>
            </a:xfrm>
            <a:custGeom>
              <a:avLst/>
              <a:gdLst/>
              <a:ahLst/>
              <a:cxnLst/>
              <a:rect l="l" t="t" r="r" b="b"/>
              <a:pathLst>
                <a:path w="851974" h="200228">
                  <a:moveTo>
                    <a:pt x="44549" y="0"/>
                  </a:moveTo>
                  <a:lnTo>
                    <a:pt x="807426" y="0"/>
                  </a:lnTo>
                  <a:cubicBezTo>
                    <a:pt x="819241" y="0"/>
                    <a:pt x="830572" y="4693"/>
                    <a:pt x="838927" y="13048"/>
                  </a:cubicBezTo>
                  <a:cubicBezTo>
                    <a:pt x="847281" y="21402"/>
                    <a:pt x="851974" y="32734"/>
                    <a:pt x="851974" y="44549"/>
                  </a:cubicBezTo>
                  <a:lnTo>
                    <a:pt x="851974" y="155679"/>
                  </a:lnTo>
                  <a:cubicBezTo>
                    <a:pt x="851974" y="180283"/>
                    <a:pt x="832029" y="200228"/>
                    <a:pt x="807426" y="200228"/>
                  </a:cubicBezTo>
                  <a:lnTo>
                    <a:pt x="44549" y="200228"/>
                  </a:lnTo>
                  <a:cubicBezTo>
                    <a:pt x="19945" y="200228"/>
                    <a:pt x="0" y="180283"/>
                    <a:pt x="0" y="155679"/>
                  </a:cubicBezTo>
                  <a:lnTo>
                    <a:pt x="0" y="44549"/>
                  </a:lnTo>
                  <a:cubicBezTo>
                    <a:pt x="0" y="32734"/>
                    <a:pt x="4693" y="21402"/>
                    <a:pt x="13048" y="13048"/>
                  </a:cubicBezTo>
                  <a:cubicBezTo>
                    <a:pt x="21402" y="4693"/>
                    <a:pt x="32734" y="0"/>
                    <a:pt x="44549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29" name="TextBox 29">
              <a:extLst>
                <a:ext uri="{FF2B5EF4-FFF2-40B4-BE49-F238E27FC236}">
                  <a16:creationId xmlns:a16="http://schemas.microsoft.com/office/drawing/2014/main" id="{28FA6CA8-B361-08AF-4F26-D31E960D9F03}"/>
                </a:ext>
              </a:extLst>
            </p:cNvPr>
            <p:cNvSpPr txBox="1"/>
            <p:nvPr/>
          </p:nvSpPr>
          <p:spPr>
            <a:xfrm>
              <a:off x="0" y="-66675"/>
              <a:ext cx="851974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0" name="TextBox 30">
            <a:extLst>
              <a:ext uri="{FF2B5EF4-FFF2-40B4-BE49-F238E27FC236}">
                <a16:creationId xmlns:a16="http://schemas.microsoft.com/office/drawing/2014/main" id="{8AF00648-EF3E-51D2-394C-919FFDD488E5}"/>
              </a:ext>
            </a:extLst>
          </p:cNvPr>
          <p:cNvSpPr txBox="1"/>
          <p:nvPr/>
        </p:nvSpPr>
        <p:spPr>
          <a:xfrm>
            <a:off x="10531046" y="8510938"/>
            <a:ext cx="351017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2799"/>
              </a:lnSpc>
              <a:spcBef>
                <a:spcPct val="0"/>
              </a:spcBef>
            </a:pPr>
            <a:r>
              <a:rPr lang="fa-IR" sz="1999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نمایش سوال</a:t>
            </a:r>
            <a:endParaRPr lang="en-US" sz="1999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131" name="Freeform 13">
            <a:extLst>
              <a:ext uri="{FF2B5EF4-FFF2-40B4-BE49-F238E27FC236}">
                <a16:creationId xmlns:a16="http://schemas.microsoft.com/office/drawing/2014/main" id="{8E5BC550-D3EB-9027-A086-169B4B95C1F8}"/>
              </a:ext>
            </a:extLst>
          </p:cNvPr>
          <p:cNvSpPr/>
          <p:nvPr/>
        </p:nvSpPr>
        <p:spPr>
          <a:xfrm>
            <a:off x="13100864" y="8480600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2" name="Group 22">
            <a:extLst>
              <a:ext uri="{FF2B5EF4-FFF2-40B4-BE49-F238E27FC236}">
                <a16:creationId xmlns:a16="http://schemas.microsoft.com/office/drawing/2014/main" id="{DBD1F5C9-2CC3-D177-3EFA-A03410B9AC83}"/>
              </a:ext>
            </a:extLst>
          </p:cNvPr>
          <p:cNvGrpSpPr/>
          <p:nvPr/>
        </p:nvGrpSpPr>
        <p:grpSpPr>
          <a:xfrm>
            <a:off x="7626514" y="1697159"/>
            <a:ext cx="2973402" cy="7713164"/>
            <a:chOff x="0" y="0"/>
            <a:chExt cx="1208367" cy="1651148"/>
          </a:xfrm>
        </p:grpSpPr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FC3A41EF-19B9-A046-7EE0-76B18F4ABDA1}"/>
                </a:ext>
              </a:extLst>
            </p:cNvPr>
            <p:cNvSpPr/>
            <p:nvPr/>
          </p:nvSpPr>
          <p:spPr>
            <a:xfrm>
              <a:off x="0" y="0"/>
              <a:ext cx="1208367" cy="1651148"/>
            </a:xfrm>
            <a:custGeom>
              <a:avLst/>
              <a:gdLst/>
              <a:ahLst/>
              <a:cxnLst/>
              <a:rect l="l" t="t" r="r" b="b"/>
              <a:pathLst>
                <a:path w="1208367" h="1651148">
                  <a:moveTo>
                    <a:pt x="31410" y="0"/>
                  </a:moveTo>
                  <a:lnTo>
                    <a:pt x="1176957" y="0"/>
                  </a:lnTo>
                  <a:cubicBezTo>
                    <a:pt x="1194304" y="0"/>
                    <a:pt x="1208367" y="14063"/>
                    <a:pt x="1208367" y="31410"/>
                  </a:cubicBezTo>
                  <a:lnTo>
                    <a:pt x="1208367" y="1619738"/>
                  </a:lnTo>
                  <a:cubicBezTo>
                    <a:pt x="1208367" y="1637085"/>
                    <a:pt x="1194304" y="1651148"/>
                    <a:pt x="1176957" y="1651148"/>
                  </a:cubicBezTo>
                  <a:lnTo>
                    <a:pt x="31410" y="1651148"/>
                  </a:lnTo>
                  <a:cubicBezTo>
                    <a:pt x="14063" y="1651148"/>
                    <a:pt x="0" y="1637085"/>
                    <a:pt x="0" y="1619738"/>
                  </a:cubicBezTo>
                  <a:lnTo>
                    <a:pt x="0" y="31410"/>
                  </a:lnTo>
                  <a:cubicBezTo>
                    <a:pt x="0" y="14063"/>
                    <a:pt x="14063" y="0"/>
                    <a:pt x="314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AF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" name="TextBox 24">
              <a:extLst>
                <a:ext uri="{FF2B5EF4-FFF2-40B4-BE49-F238E27FC236}">
                  <a16:creationId xmlns:a16="http://schemas.microsoft.com/office/drawing/2014/main" id="{E52E7C28-BF41-1867-1367-2C4028D922DC}"/>
                </a:ext>
              </a:extLst>
            </p:cNvPr>
            <p:cNvSpPr txBox="1"/>
            <p:nvPr/>
          </p:nvSpPr>
          <p:spPr>
            <a:xfrm>
              <a:off x="0" y="-66675"/>
              <a:ext cx="1208367" cy="1717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5" name="Group 27">
            <a:extLst>
              <a:ext uri="{FF2B5EF4-FFF2-40B4-BE49-F238E27FC236}">
                <a16:creationId xmlns:a16="http://schemas.microsoft.com/office/drawing/2014/main" id="{19D7EE83-4959-B346-1A51-1D40E5E4BCD4}"/>
              </a:ext>
            </a:extLst>
          </p:cNvPr>
          <p:cNvGrpSpPr/>
          <p:nvPr/>
        </p:nvGrpSpPr>
        <p:grpSpPr>
          <a:xfrm>
            <a:off x="7862674" y="8375551"/>
            <a:ext cx="2501081" cy="694324"/>
            <a:chOff x="0" y="0"/>
            <a:chExt cx="851974" cy="200228"/>
          </a:xfrm>
        </p:grpSpPr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3B02F2CF-7BF5-9CB6-8DDA-48630E2055A5}"/>
                </a:ext>
              </a:extLst>
            </p:cNvPr>
            <p:cNvSpPr/>
            <p:nvPr/>
          </p:nvSpPr>
          <p:spPr>
            <a:xfrm>
              <a:off x="0" y="0"/>
              <a:ext cx="851974" cy="200228"/>
            </a:xfrm>
            <a:custGeom>
              <a:avLst/>
              <a:gdLst/>
              <a:ahLst/>
              <a:cxnLst/>
              <a:rect l="l" t="t" r="r" b="b"/>
              <a:pathLst>
                <a:path w="851974" h="200228">
                  <a:moveTo>
                    <a:pt x="44549" y="0"/>
                  </a:moveTo>
                  <a:lnTo>
                    <a:pt x="807426" y="0"/>
                  </a:lnTo>
                  <a:cubicBezTo>
                    <a:pt x="819241" y="0"/>
                    <a:pt x="830572" y="4693"/>
                    <a:pt x="838927" y="13048"/>
                  </a:cubicBezTo>
                  <a:cubicBezTo>
                    <a:pt x="847281" y="21402"/>
                    <a:pt x="851974" y="32734"/>
                    <a:pt x="851974" y="44549"/>
                  </a:cubicBezTo>
                  <a:lnTo>
                    <a:pt x="851974" y="155679"/>
                  </a:lnTo>
                  <a:cubicBezTo>
                    <a:pt x="851974" y="180283"/>
                    <a:pt x="832029" y="200228"/>
                    <a:pt x="807426" y="200228"/>
                  </a:cubicBezTo>
                  <a:lnTo>
                    <a:pt x="44549" y="200228"/>
                  </a:lnTo>
                  <a:cubicBezTo>
                    <a:pt x="19945" y="200228"/>
                    <a:pt x="0" y="180283"/>
                    <a:pt x="0" y="155679"/>
                  </a:cubicBezTo>
                  <a:lnTo>
                    <a:pt x="0" y="44549"/>
                  </a:lnTo>
                  <a:cubicBezTo>
                    <a:pt x="0" y="32734"/>
                    <a:pt x="4693" y="21402"/>
                    <a:pt x="13048" y="13048"/>
                  </a:cubicBezTo>
                  <a:cubicBezTo>
                    <a:pt x="21402" y="4693"/>
                    <a:pt x="32734" y="0"/>
                    <a:pt x="44549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37" name="TextBox 29">
              <a:extLst>
                <a:ext uri="{FF2B5EF4-FFF2-40B4-BE49-F238E27FC236}">
                  <a16:creationId xmlns:a16="http://schemas.microsoft.com/office/drawing/2014/main" id="{B92C0F2E-4FC9-F901-A3B2-FA0C1572ABE6}"/>
                </a:ext>
              </a:extLst>
            </p:cNvPr>
            <p:cNvSpPr txBox="1"/>
            <p:nvPr/>
          </p:nvSpPr>
          <p:spPr>
            <a:xfrm>
              <a:off x="0" y="-66675"/>
              <a:ext cx="851974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8" name="TextBox 30">
            <a:extLst>
              <a:ext uri="{FF2B5EF4-FFF2-40B4-BE49-F238E27FC236}">
                <a16:creationId xmlns:a16="http://schemas.microsoft.com/office/drawing/2014/main" id="{5EF5390A-B81C-A156-54A2-B85C7C5722EB}"/>
              </a:ext>
            </a:extLst>
          </p:cNvPr>
          <p:cNvSpPr txBox="1"/>
          <p:nvPr/>
        </p:nvSpPr>
        <p:spPr>
          <a:xfrm>
            <a:off x="7271892" y="8512838"/>
            <a:ext cx="351017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2799"/>
              </a:lnSpc>
              <a:spcBef>
                <a:spcPct val="0"/>
              </a:spcBef>
            </a:pPr>
            <a:r>
              <a:rPr lang="fa-IR" sz="1999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نمایش سوال</a:t>
            </a:r>
            <a:endParaRPr lang="en-US" sz="1999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139" name="Freeform 13">
            <a:extLst>
              <a:ext uri="{FF2B5EF4-FFF2-40B4-BE49-F238E27FC236}">
                <a16:creationId xmlns:a16="http://schemas.microsoft.com/office/drawing/2014/main" id="{D8D622BA-02ED-4ED1-B454-0396FE686F98}"/>
              </a:ext>
            </a:extLst>
          </p:cNvPr>
          <p:cNvSpPr/>
          <p:nvPr/>
        </p:nvSpPr>
        <p:spPr>
          <a:xfrm>
            <a:off x="9706272" y="8512838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0" name="Group 22">
            <a:extLst>
              <a:ext uri="{FF2B5EF4-FFF2-40B4-BE49-F238E27FC236}">
                <a16:creationId xmlns:a16="http://schemas.microsoft.com/office/drawing/2014/main" id="{8E15B321-BAA4-BEE9-9EFC-25A06950777A}"/>
              </a:ext>
            </a:extLst>
          </p:cNvPr>
          <p:cNvGrpSpPr/>
          <p:nvPr/>
        </p:nvGrpSpPr>
        <p:grpSpPr>
          <a:xfrm>
            <a:off x="4107781" y="1737997"/>
            <a:ext cx="2973402" cy="7713164"/>
            <a:chOff x="0" y="0"/>
            <a:chExt cx="1208367" cy="1651148"/>
          </a:xfrm>
        </p:grpSpPr>
        <p:sp>
          <p:nvSpPr>
            <p:cNvPr id="141" name="Freeform 23">
              <a:extLst>
                <a:ext uri="{FF2B5EF4-FFF2-40B4-BE49-F238E27FC236}">
                  <a16:creationId xmlns:a16="http://schemas.microsoft.com/office/drawing/2014/main" id="{8C37A0CE-9085-17FA-C069-D5CB4A86B59D}"/>
                </a:ext>
              </a:extLst>
            </p:cNvPr>
            <p:cNvSpPr/>
            <p:nvPr/>
          </p:nvSpPr>
          <p:spPr>
            <a:xfrm>
              <a:off x="0" y="0"/>
              <a:ext cx="1208367" cy="1651148"/>
            </a:xfrm>
            <a:custGeom>
              <a:avLst/>
              <a:gdLst/>
              <a:ahLst/>
              <a:cxnLst/>
              <a:rect l="l" t="t" r="r" b="b"/>
              <a:pathLst>
                <a:path w="1208367" h="1651148">
                  <a:moveTo>
                    <a:pt x="31410" y="0"/>
                  </a:moveTo>
                  <a:lnTo>
                    <a:pt x="1176957" y="0"/>
                  </a:lnTo>
                  <a:cubicBezTo>
                    <a:pt x="1194304" y="0"/>
                    <a:pt x="1208367" y="14063"/>
                    <a:pt x="1208367" y="31410"/>
                  </a:cubicBezTo>
                  <a:lnTo>
                    <a:pt x="1208367" y="1619738"/>
                  </a:lnTo>
                  <a:cubicBezTo>
                    <a:pt x="1208367" y="1637085"/>
                    <a:pt x="1194304" y="1651148"/>
                    <a:pt x="1176957" y="1651148"/>
                  </a:cubicBezTo>
                  <a:lnTo>
                    <a:pt x="31410" y="1651148"/>
                  </a:lnTo>
                  <a:cubicBezTo>
                    <a:pt x="14063" y="1651148"/>
                    <a:pt x="0" y="1637085"/>
                    <a:pt x="0" y="1619738"/>
                  </a:cubicBezTo>
                  <a:lnTo>
                    <a:pt x="0" y="31410"/>
                  </a:lnTo>
                  <a:cubicBezTo>
                    <a:pt x="0" y="14063"/>
                    <a:pt x="14063" y="0"/>
                    <a:pt x="314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AF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" name="TextBox 24">
              <a:extLst>
                <a:ext uri="{FF2B5EF4-FFF2-40B4-BE49-F238E27FC236}">
                  <a16:creationId xmlns:a16="http://schemas.microsoft.com/office/drawing/2014/main" id="{1BC01575-3A1F-0090-8F51-2E2FA11B96C7}"/>
                </a:ext>
              </a:extLst>
            </p:cNvPr>
            <p:cNvSpPr txBox="1"/>
            <p:nvPr/>
          </p:nvSpPr>
          <p:spPr>
            <a:xfrm>
              <a:off x="0" y="-66675"/>
              <a:ext cx="1208367" cy="1717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3" name="Group 27">
            <a:extLst>
              <a:ext uri="{FF2B5EF4-FFF2-40B4-BE49-F238E27FC236}">
                <a16:creationId xmlns:a16="http://schemas.microsoft.com/office/drawing/2014/main" id="{A7117A7E-B864-24EF-AC17-F59AADCE2C68}"/>
              </a:ext>
            </a:extLst>
          </p:cNvPr>
          <p:cNvGrpSpPr/>
          <p:nvPr/>
        </p:nvGrpSpPr>
        <p:grpSpPr>
          <a:xfrm>
            <a:off x="4343941" y="8416389"/>
            <a:ext cx="2501081" cy="694324"/>
            <a:chOff x="0" y="0"/>
            <a:chExt cx="851974" cy="200228"/>
          </a:xfrm>
        </p:grpSpPr>
        <p:sp>
          <p:nvSpPr>
            <p:cNvPr id="144" name="Freeform 28">
              <a:extLst>
                <a:ext uri="{FF2B5EF4-FFF2-40B4-BE49-F238E27FC236}">
                  <a16:creationId xmlns:a16="http://schemas.microsoft.com/office/drawing/2014/main" id="{BD6E481D-61C4-10EB-7602-126445C6E7A0}"/>
                </a:ext>
              </a:extLst>
            </p:cNvPr>
            <p:cNvSpPr/>
            <p:nvPr/>
          </p:nvSpPr>
          <p:spPr>
            <a:xfrm>
              <a:off x="0" y="0"/>
              <a:ext cx="851974" cy="200228"/>
            </a:xfrm>
            <a:custGeom>
              <a:avLst/>
              <a:gdLst/>
              <a:ahLst/>
              <a:cxnLst/>
              <a:rect l="l" t="t" r="r" b="b"/>
              <a:pathLst>
                <a:path w="851974" h="200228">
                  <a:moveTo>
                    <a:pt x="44549" y="0"/>
                  </a:moveTo>
                  <a:lnTo>
                    <a:pt x="807426" y="0"/>
                  </a:lnTo>
                  <a:cubicBezTo>
                    <a:pt x="819241" y="0"/>
                    <a:pt x="830572" y="4693"/>
                    <a:pt x="838927" y="13048"/>
                  </a:cubicBezTo>
                  <a:cubicBezTo>
                    <a:pt x="847281" y="21402"/>
                    <a:pt x="851974" y="32734"/>
                    <a:pt x="851974" y="44549"/>
                  </a:cubicBezTo>
                  <a:lnTo>
                    <a:pt x="851974" y="155679"/>
                  </a:lnTo>
                  <a:cubicBezTo>
                    <a:pt x="851974" y="180283"/>
                    <a:pt x="832029" y="200228"/>
                    <a:pt x="807426" y="200228"/>
                  </a:cubicBezTo>
                  <a:lnTo>
                    <a:pt x="44549" y="200228"/>
                  </a:lnTo>
                  <a:cubicBezTo>
                    <a:pt x="19945" y="200228"/>
                    <a:pt x="0" y="180283"/>
                    <a:pt x="0" y="155679"/>
                  </a:cubicBezTo>
                  <a:lnTo>
                    <a:pt x="0" y="44549"/>
                  </a:lnTo>
                  <a:cubicBezTo>
                    <a:pt x="0" y="32734"/>
                    <a:pt x="4693" y="21402"/>
                    <a:pt x="13048" y="13048"/>
                  </a:cubicBezTo>
                  <a:cubicBezTo>
                    <a:pt x="21402" y="4693"/>
                    <a:pt x="32734" y="0"/>
                    <a:pt x="44549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45" name="TextBox 29">
              <a:extLst>
                <a:ext uri="{FF2B5EF4-FFF2-40B4-BE49-F238E27FC236}">
                  <a16:creationId xmlns:a16="http://schemas.microsoft.com/office/drawing/2014/main" id="{35C98F1C-24D8-F7B4-5224-4F2E25A5B9CD}"/>
                </a:ext>
              </a:extLst>
            </p:cNvPr>
            <p:cNvSpPr txBox="1"/>
            <p:nvPr/>
          </p:nvSpPr>
          <p:spPr>
            <a:xfrm>
              <a:off x="0" y="-66675"/>
              <a:ext cx="851974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6" name="TextBox 30">
            <a:extLst>
              <a:ext uri="{FF2B5EF4-FFF2-40B4-BE49-F238E27FC236}">
                <a16:creationId xmlns:a16="http://schemas.microsoft.com/office/drawing/2014/main" id="{6E8E12C3-9CFF-A732-DA22-A43A84C8C387}"/>
              </a:ext>
            </a:extLst>
          </p:cNvPr>
          <p:cNvSpPr txBox="1"/>
          <p:nvPr/>
        </p:nvSpPr>
        <p:spPr>
          <a:xfrm>
            <a:off x="3751386" y="8537361"/>
            <a:ext cx="351017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2799"/>
              </a:lnSpc>
              <a:spcBef>
                <a:spcPct val="0"/>
              </a:spcBef>
            </a:pPr>
            <a:r>
              <a:rPr lang="fa-IR" sz="1999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نمایش سوال</a:t>
            </a:r>
            <a:endParaRPr lang="en-US" sz="1999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147" name="Freeform 13">
            <a:extLst>
              <a:ext uri="{FF2B5EF4-FFF2-40B4-BE49-F238E27FC236}">
                <a16:creationId xmlns:a16="http://schemas.microsoft.com/office/drawing/2014/main" id="{B0FC11B3-D0B9-1C74-E9C9-B7E2E4EED3CE}"/>
              </a:ext>
            </a:extLst>
          </p:cNvPr>
          <p:cNvSpPr/>
          <p:nvPr/>
        </p:nvSpPr>
        <p:spPr>
          <a:xfrm>
            <a:off x="6187539" y="8553676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8" name="Group 22">
            <a:extLst>
              <a:ext uri="{FF2B5EF4-FFF2-40B4-BE49-F238E27FC236}">
                <a16:creationId xmlns:a16="http://schemas.microsoft.com/office/drawing/2014/main" id="{301F62E2-8F37-2C06-70C8-105518FBE407}"/>
              </a:ext>
            </a:extLst>
          </p:cNvPr>
          <p:cNvGrpSpPr/>
          <p:nvPr/>
        </p:nvGrpSpPr>
        <p:grpSpPr>
          <a:xfrm>
            <a:off x="779757" y="1697159"/>
            <a:ext cx="2973402" cy="7713164"/>
            <a:chOff x="0" y="0"/>
            <a:chExt cx="1208367" cy="1651148"/>
          </a:xfrm>
        </p:grpSpPr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0878AC4A-EAE5-CA0B-E274-C588FF3C1E0E}"/>
                </a:ext>
              </a:extLst>
            </p:cNvPr>
            <p:cNvSpPr/>
            <p:nvPr/>
          </p:nvSpPr>
          <p:spPr>
            <a:xfrm>
              <a:off x="0" y="0"/>
              <a:ext cx="1208367" cy="1651148"/>
            </a:xfrm>
            <a:custGeom>
              <a:avLst/>
              <a:gdLst/>
              <a:ahLst/>
              <a:cxnLst/>
              <a:rect l="l" t="t" r="r" b="b"/>
              <a:pathLst>
                <a:path w="1208367" h="1651148">
                  <a:moveTo>
                    <a:pt x="31410" y="0"/>
                  </a:moveTo>
                  <a:lnTo>
                    <a:pt x="1176957" y="0"/>
                  </a:lnTo>
                  <a:cubicBezTo>
                    <a:pt x="1194304" y="0"/>
                    <a:pt x="1208367" y="14063"/>
                    <a:pt x="1208367" y="31410"/>
                  </a:cubicBezTo>
                  <a:lnTo>
                    <a:pt x="1208367" y="1619738"/>
                  </a:lnTo>
                  <a:cubicBezTo>
                    <a:pt x="1208367" y="1637085"/>
                    <a:pt x="1194304" y="1651148"/>
                    <a:pt x="1176957" y="1651148"/>
                  </a:cubicBezTo>
                  <a:lnTo>
                    <a:pt x="31410" y="1651148"/>
                  </a:lnTo>
                  <a:cubicBezTo>
                    <a:pt x="14063" y="1651148"/>
                    <a:pt x="0" y="1637085"/>
                    <a:pt x="0" y="1619738"/>
                  </a:cubicBezTo>
                  <a:lnTo>
                    <a:pt x="0" y="31410"/>
                  </a:lnTo>
                  <a:cubicBezTo>
                    <a:pt x="0" y="14063"/>
                    <a:pt x="14063" y="0"/>
                    <a:pt x="314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AF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" name="TextBox 24">
              <a:extLst>
                <a:ext uri="{FF2B5EF4-FFF2-40B4-BE49-F238E27FC236}">
                  <a16:creationId xmlns:a16="http://schemas.microsoft.com/office/drawing/2014/main" id="{4A14176C-EC02-237E-FD50-03CEEB053DB3}"/>
                </a:ext>
              </a:extLst>
            </p:cNvPr>
            <p:cNvSpPr txBox="1"/>
            <p:nvPr/>
          </p:nvSpPr>
          <p:spPr>
            <a:xfrm>
              <a:off x="0" y="-66675"/>
              <a:ext cx="1208367" cy="1717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1" name="Group 27">
            <a:extLst>
              <a:ext uri="{FF2B5EF4-FFF2-40B4-BE49-F238E27FC236}">
                <a16:creationId xmlns:a16="http://schemas.microsoft.com/office/drawing/2014/main" id="{F9AD3904-5869-3042-3ED2-95CEF6160A52}"/>
              </a:ext>
            </a:extLst>
          </p:cNvPr>
          <p:cNvGrpSpPr/>
          <p:nvPr/>
        </p:nvGrpSpPr>
        <p:grpSpPr>
          <a:xfrm>
            <a:off x="1015917" y="8375551"/>
            <a:ext cx="2501081" cy="694324"/>
            <a:chOff x="0" y="0"/>
            <a:chExt cx="851974" cy="200228"/>
          </a:xfrm>
        </p:grpSpPr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F6C94C1C-1D3D-2CBB-C284-51D816A79703}"/>
                </a:ext>
              </a:extLst>
            </p:cNvPr>
            <p:cNvSpPr/>
            <p:nvPr/>
          </p:nvSpPr>
          <p:spPr>
            <a:xfrm>
              <a:off x="0" y="0"/>
              <a:ext cx="851974" cy="200228"/>
            </a:xfrm>
            <a:custGeom>
              <a:avLst/>
              <a:gdLst/>
              <a:ahLst/>
              <a:cxnLst/>
              <a:rect l="l" t="t" r="r" b="b"/>
              <a:pathLst>
                <a:path w="851974" h="200228">
                  <a:moveTo>
                    <a:pt x="44549" y="0"/>
                  </a:moveTo>
                  <a:lnTo>
                    <a:pt x="807426" y="0"/>
                  </a:lnTo>
                  <a:cubicBezTo>
                    <a:pt x="819241" y="0"/>
                    <a:pt x="830572" y="4693"/>
                    <a:pt x="838927" y="13048"/>
                  </a:cubicBezTo>
                  <a:cubicBezTo>
                    <a:pt x="847281" y="21402"/>
                    <a:pt x="851974" y="32734"/>
                    <a:pt x="851974" y="44549"/>
                  </a:cubicBezTo>
                  <a:lnTo>
                    <a:pt x="851974" y="155679"/>
                  </a:lnTo>
                  <a:cubicBezTo>
                    <a:pt x="851974" y="180283"/>
                    <a:pt x="832029" y="200228"/>
                    <a:pt x="807426" y="200228"/>
                  </a:cubicBezTo>
                  <a:lnTo>
                    <a:pt x="44549" y="200228"/>
                  </a:lnTo>
                  <a:cubicBezTo>
                    <a:pt x="19945" y="200228"/>
                    <a:pt x="0" y="180283"/>
                    <a:pt x="0" y="155679"/>
                  </a:cubicBezTo>
                  <a:lnTo>
                    <a:pt x="0" y="44549"/>
                  </a:lnTo>
                  <a:cubicBezTo>
                    <a:pt x="0" y="32734"/>
                    <a:pt x="4693" y="21402"/>
                    <a:pt x="13048" y="13048"/>
                  </a:cubicBezTo>
                  <a:cubicBezTo>
                    <a:pt x="21402" y="4693"/>
                    <a:pt x="32734" y="0"/>
                    <a:pt x="44549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53" name="TextBox 29">
              <a:extLst>
                <a:ext uri="{FF2B5EF4-FFF2-40B4-BE49-F238E27FC236}">
                  <a16:creationId xmlns:a16="http://schemas.microsoft.com/office/drawing/2014/main" id="{FE7031B8-D879-0864-7EC8-C215FF6BF321}"/>
                </a:ext>
              </a:extLst>
            </p:cNvPr>
            <p:cNvSpPr txBox="1"/>
            <p:nvPr/>
          </p:nvSpPr>
          <p:spPr>
            <a:xfrm>
              <a:off x="0" y="-66675"/>
              <a:ext cx="851974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4" name="TextBox 30">
            <a:extLst>
              <a:ext uri="{FF2B5EF4-FFF2-40B4-BE49-F238E27FC236}">
                <a16:creationId xmlns:a16="http://schemas.microsoft.com/office/drawing/2014/main" id="{BB4D025A-BF59-F361-5294-12AEFF00DBB3}"/>
              </a:ext>
            </a:extLst>
          </p:cNvPr>
          <p:cNvSpPr txBox="1"/>
          <p:nvPr/>
        </p:nvSpPr>
        <p:spPr>
          <a:xfrm>
            <a:off x="204055" y="8520598"/>
            <a:ext cx="351017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2799"/>
              </a:lnSpc>
              <a:spcBef>
                <a:spcPct val="0"/>
              </a:spcBef>
            </a:pPr>
            <a:r>
              <a:rPr lang="fa-IR" sz="1999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نمایش سوال</a:t>
            </a:r>
            <a:endParaRPr lang="en-US" sz="1999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sp>
        <p:nvSpPr>
          <p:cNvPr id="155" name="Freeform 13">
            <a:extLst>
              <a:ext uri="{FF2B5EF4-FFF2-40B4-BE49-F238E27FC236}">
                <a16:creationId xmlns:a16="http://schemas.microsoft.com/office/drawing/2014/main" id="{AB10C4EB-14B7-EC6D-D237-2094A3F3D3BA}"/>
              </a:ext>
            </a:extLst>
          </p:cNvPr>
          <p:cNvSpPr/>
          <p:nvPr/>
        </p:nvSpPr>
        <p:spPr>
          <a:xfrm>
            <a:off x="2859515" y="8512838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C40E4E-1345-B25E-C10D-2F82CF141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808" y="2247900"/>
            <a:ext cx="2747012" cy="2080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FA2B8E-1D31-2849-F873-D1285A1F8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808" y="4336348"/>
            <a:ext cx="2747012" cy="1565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9177D6-0482-B3D7-3DC7-DA5000B5F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66" y="3636309"/>
            <a:ext cx="2501081" cy="1802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7E00D2-614C-2DD3-713E-99D04AA79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5"/>
          <a:stretch>
            <a:fillRect/>
          </a:stretch>
        </p:blipFill>
        <p:spPr>
          <a:xfrm>
            <a:off x="7741759" y="3011385"/>
            <a:ext cx="2737241" cy="19897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876E3D-1A10-A55A-E31D-CE8AD0A1B8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58" y="4993349"/>
            <a:ext cx="2737242" cy="537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7DB3A7-B1AB-D7A8-91AD-9D144572F0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47" y="3712136"/>
            <a:ext cx="2501081" cy="18903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73B30-49F2-938D-227B-BACDA714FD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62"/>
          <a:stretch>
            <a:fillRect/>
          </a:stretch>
        </p:blipFill>
        <p:spPr>
          <a:xfrm>
            <a:off x="988845" y="3327571"/>
            <a:ext cx="2599413" cy="28529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818117-5940-E305-7B2A-A4074EF736FC}"/>
              </a:ext>
            </a:extLst>
          </p:cNvPr>
          <p:cNvSpPr txBox="1"/>
          <p:nvPr/>
        </p:nvSpPr>
        <p:spPr>
          <a:xfrm>
            <a:off x="530115" y="9608630"/>
            <a:ext cx="35101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طراحی پیام شبکه ای</a:t>
            </a:r>
          </a:p>
          <a:p>
            <a:pPr marL="0" algn="ctr" defTabSz="914400" rtl="1" eaLnBrk="1" latinLnBrk="0" hangingPunct="1"/>
            <a:r>
              <a:rPr lang="en-US" sz="1600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 vs union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7AFE67-BE44-DE29-7D27-1F6646FE02AD}"/>
              </a:ext>
            </a:extLst>
          </p:cNvPr>
          <p:cNvSpPr txBox="1"/>
          <p:nvPr/>
        </p:nvSpPr>
        <p:spPr>
          <a:xfrm>
            <a:off x="3698649" y="9632727"/>
            <a:ext cx="35101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ذخیره سازی اطلاعات کتابخانه</a:t>
            </a:r>
          </a:p>
          <a:p>
            <a:pPr algn="ctr" rtl="1"/>
            <a:r>
              <a:rPr lang="en-US" sz="1600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(Structure + File Binary)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EB39F5-F481-6349-68BC-34AE821530E7}"/>
              </a:ext>
            </a:extLst>
          </p:cNvPr>
          <p:cNvSpPr txBox="1"/>
          <p:nvPr/>
        </p:nvSpPr>
        <p:spPr>
          <a:xfrm>
            <a:off x="7271892" y="9570457"/>
            <a:ext cx="35101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مدیریت لیست پویا دانشجویان</a:t>
            </a:r>
          </a:p>
          <a:p>
            <a:pPr algn="ctr" rtl="1"/>
            <a:r>
              <a:rPr lang="en-US" sz="1600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(Self-Referential + malloc + free)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F31E1C-9E6A-DFD4-6EC2-FA112FCCB69C}"/>
              </a:ext>
            </a:extLst>
          </p:cNvPr>
          <p:cNvSpPr txBox="1"/>
          <p:nvPr/>
        </p:nvSpPr>
        <p:spPr>
          <a:xfrm>
            <a:off x="10752719" y="9578601"/>
            <a:ext cx="3510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sz="1600" b="1" dirty="0" err="1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بهنیه</a:t>
            </a:r>
            <a:r>
              <a:rPr lang="fa-IR" sz="1600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سازی حافظه</a:t>
            </a:r>
          </a:p>
          <a:p>
            <a:pPr marL="0" algn="ctr" defTabSz="914400" rtl="1" eaLnBrk="1" latinLnBrk="0" hangingPunct="1"/>
            <a:r>
              <a:rPr lang="en-US" sz="1600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 + </a:t>
            </a:r>
            <a:r>
              <a:rPr lang="en-US" sz="1600" b="1" dirty="0" err="1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sizeof</a:t>
            </a:r>
            <a:endParaRPr lang="en-US" sz="1600" b="1" dirty="0">
              <a:solidFill>
                <a:srgbClr val="FFFF00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7D266-A5F7-6123-0AF8-DB79E8CDFD54}"/>
              </a:ext>
            </a:extLst>
          </p:cNvPr>
          <p:cNvSpPr txBox="1"/>
          <p:nvPr/>
        </p:nvSpPr>
        <p:spPr>
          <a:xfrm>
            <a:off x="14262893" y="9573944"/>
            <a:ext cx="3510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sz="1600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سیستم مدیریت کاربران آموزشی</a:t>
            </a:r>
          </a:p>
          <a:p>
            <a:pPr algn="ctr" rtl="1"/>
            <a:r>
              <a:rPr lang="en-US" sz="1400" b="1" dirty="0">
                <a:solidFill>
                  <a:srgbClr val="FFFF0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(Pointer + Nested Structure + malloc)</a:t>
            </a:r>
          </a:p>
        </p:txBody>
      </p:sp>
    </p:spTree>
    <p:extLst>
      <p:ext uri="{BB962C8B-B14F-4D97-AF65-F5344CB8AC3E}">
        <p14:creationId xmlns:p14="http://schemas.microsoft.com/office/powerpoint/2010/main" val="275702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66223-14E8-7D72-189A-9CB74489A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ABEB9EFE-9457-549C-9A4A-B42F40FCE54A}"/>
              </a:ext>
            </a:extLst>
          </p:cNvPr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6345097-E61F-AD84-255B-8C21DFDF517E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AE13D06-5C59-ABF8-320B-19333695C800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6509963-EA57-6457-733A-73EB989045C0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EBBC8D0-8573-FA2E-6122-992FF11A020C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6124012-CD02-789E-5BB2-9E850B8432F8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D5608BC-28C7-7E83-72D2-3F7AD7D63683}"/>
              </a:ext>
            </a:extLst>
          </p:cNvPr>
          <p:cNvGrpSpPr/>
          <p:nvPr/>
        </p:nvGrpSpPr>
        <p:grpSpPr>
          <a:xfrm>
            <a:off x="16703084" y="8819688"/>
            <a:ext cx="2174356" cy="2174356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EC89C2-1FB7-00CC-8C74-02722A833D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584D97D-372F-1D18-51CE-48D5DC058077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F5F58D1-1DC0-C48A-28CA-4BE05EB18A5A}"/>
              </a:ext>
            </a:extLst>
          </p:cNvPr>
          <p:cNvGrpSpPr/>
          <p:nvPr/>
        </p:nvGrpSpPr>
        <p:grpSpPr>
          <a:xfrm>
            <a:off x="122147" y="3224748"/>
            <a:ext cx="1992025" cy="1864311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EA0DAC47-8E85-62AC-25C4-1788720BA5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20E6C02C-4F8D-21C2-73F0-5494E8CA03A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>
            <a:extLst>
              <a:ext uri="{FF2B5EF4-FFF2-40B4-BE49-F238E27FC236}">
                <a16:creationId xmlns:a16="http://schemas.microsoft.com/office/drawing/2014/main" id="{D311C143-A5DD-E5C8-B195-8AFD2169392F}"/>
              </a:ext>
            </a:extLst>
          </p:cNvPr>
          <p:cNvSpPr/>
          <p:nvPr/>
        </p:nvSpPr>
        <p:spPr>
          <a:xfrm>
            <a:off x="-462887" y="9201689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8CA366-D0A8-7AC0-51BF-756F7588832F}"/>
              </a:ext>
            </a:extLst>
          </p:cNvPr>
          <p:cNvSpPr txBox="1"/>
          <p:nvPr/>
        </p:nvSpPr>
        <p:spPr>
          <a:xfrm>
            <a:off x="3158789" y="2301418"/>
            <a:ext cx="11970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و در آخر ...</a:t>
            </a:r>
            <a:endParaRPr lang="en-US" sz="54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091482-E318-56A4-9076-292600F69F79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48ACCF-317D-36C3-5A66-3E9C317A6B7F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B09FF-8C0A-0359-D12B-B09438285A8B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948E5-4064-A29B-37D0-9995BC1EF9B3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CEE4B-DE1D-90EC-0CFE-33342AC51F64}"/>
              </a:ext>
            </a:extLst>
          </p:cNvPr>
          <p:cNvSpPr txBox="1"/>
          <p:nvPr/>
        </p:nvSpPr>
        <p:spPr>
          <a:xfrm>
            <a:off x="4062639" y="4753929"/>
            <a:ext cx="110906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fa-IR" sz="4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اگر آرایه ها بدن </a:t>
            </a:r>
            <a:r>
              <a:rPr lang="en-US" sz="4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C</a:t>
            </a:r>
            <a:r>
              <a:rPr lang="fa-IR" sz="4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هستند ،</a:t>
            </a:r>
          </a:p>
          <a:p>
            <a:pPr marL="0" algn="r" defTabSz="914400" rtl="1" eaLnBrk="1" latinLnBrk="0" hangingPunct="1"/>
            <a:endParaRPr lang="fa-IR" sz="48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marL="0" defTabSz="914400" rtl="1" eaLnBrk="1" latinLnBrk="0" hangingPunct="1"/>
            <a:r>
              <a:rPr lang="en-US" sz="4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r>
              <a:rPr lang="fa-IR" sz="4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ها مغز آن هستند .</a:t>
            </a:r>
            <a:endParaRPr lang="en-US" sz="48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82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-1537666" y="3318072"/>
            <a:ext cx="8756476" cy="875647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9" name="Group 3">
            <a:extLst>
              <a:ext uri="{FF2B5EF4-FFF2-40B4-BE49-F238E27FC236}">
                <a16:creationId xmlns:a16="http://schemas.microsoft.com/office/drawing/2014/main" id="{8A40DCDE-87D4-41A3-B6F7-D319EFFA6398}"/>
              </a:ext>
            </a:extLst>
          </p:cNvPr>
          <p:cNvGrpSpPr/>
          <p:nvPr/>
        </p:nvGrpSpPr>
        <p:grpSpPr>
          <a:xfrm>
            <a:off x="12901986" y="831398"/>
            <a:ext cx="1804614" cy="694324"/>
            <a:chOff x="0" y="0"/>
            <a:chExt cx="520412" cy="200228"/>
          </a:xfrm>
        </p:grpSpPr>
        <p:sp>
          <p:nvSpPr>
            <p:cNvPr id="50" name="Freeform 4">
              <a:extLst>
                <a:ext uri="{FF2B5EF4-FFF2-40B4-BE49-F238E27FC236}">
                  <a16:creationId xmlns:a16="http://schemas.microsoft.com/office/drawing/2014/main" id="{6A298AD0-E684-43EC-BF15-2B33B0A2E3D7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51" name="TextBox 5">
              <a:extLst>
                <a:ext uri="{FF2B5EF4-FFF2-40B4-BE49-F238E27FC236}">
                  <a16:creationId xmlns:a16="http://schemas.microsoft.com/office/drawing/2014/main" id="{B95E3203-FD27-41C7-BF0D-C26E6705B856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11670" y="6335550"/>
            <a:ext cx="550755" cy="55075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AF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28600"/>
              <a:ext cx="812800" cy="10414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algn="ctr" defTabSz="914400" rtl="0" eaLnBrk="1" latinLnBrk="0" hangingPunct="1">
                <a:lnSpc>
                  <a:spcPts val="113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71319" y="6335550"/>
            <a:ext cx="550755" cy="55075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AF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28600"/>
              <a:ext cx="812800" cy="10414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algn="ctr" defTabSz="914400" rtl="0" eaLnBrk="1" latinLnBrk="0" hangingPunct="1">
                <a:lnSpc>
                  <a:spcPts val="1134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854379" y="6478258"/>
            <a:ext cx="265338" cy="265338"/>
          </a:xfrm>
          <a:custGeom>
            <a:avLst/>
            <a:gdLst/>
            <a:ahLst/>
            <a:cxnLst/>
            <a:rect l="l" t="t" r="r" b="b"/>
            <a:pathLst>
              <a:path w="265338" h="265338">
                <a:moveTo>
                  <a:pt x="0" y="0"/>
                </a:moveTo>
                <a:lnTo>
                  <a:pt x="265338" y="0"/>
                </a:lnTo>
                <a:lnTo>
                  <a:pt x="265338" y="265338"/>
                </a:lnTo>
                <a:lnTo>
                  <a:pt x="0" y="265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363699" y="7196866"/>
            <a:ext cx="550755" cy="55075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AFA0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28600"/>
              <a:ext cx="812800" cy="10414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algn="ctr" defTabSz="914400" rtl="1" eaLnBrk="1" latinLnBrk="0" hangingPunct="1">
                <a:lnSpc>
                  <a:spcPts val="1134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507385" y="7340552"/>
            <a:ext cx="263383" cy="263383"/>
          </a:xfrm>
          <a:custGeom>
            <a:avLst/>
            <a:gdLst/>
            <a:ahLst/>
            <a:cxnLst/>
            <a:rect l="l" t="t" r="r" b="b"/>
            <a:pathLst>
              <a:path w="263383" h="263383">
                <a:moveTo>
                  <a:pt x="0" y="0"/>
                </a:moveTo>
                <a:lnTo>
                  <a:pt x="263383" y="0"/>
                </a:lnTo>
                <a:lnTo>
                  <a:pt x="263383" y="263383"/>
                </a:lnTo>
                <a:lnTo>
                  <a:pt x="0" y="263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-6754363" y="2429911"/>
            <a:ext cx="14551438" cy="10306288"/>
            <a:chOff x="76200" y="9525"/>
            <a:chExt cx="1192233" cy="844418"/>
          </a:xfrm>
        </p:grpSpPr>
        <p:sp>
          <p:nvSpPr>
            <p:cNvPr id="23" name="Freeform 23"/>
            <p:cNvSpPr/>
            <p:nvPr/>
          </p:nvSpPr>
          <p:spPr>
            <a:xfrm>
              <a:off x="455633" y="4114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643200" y="2944722"/>
            <a:ext cx="7161093" cy="102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Resources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5910658" y="9042409"/>
            <a:ext cx="2174356" cy="217435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174717" y="2796529"/>
            <a:ext cx="698047" cy="69804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936446" y="8722935"/>
            <a:ext cx="352523" cy="35252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467190" y="6441611"/>
            <a:ext cx="3704103" cy="31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greeksforgreeks.com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4126839" y="6449616"/>
            <a:ext cx="2446430" cy="31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w3schools.com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064552" y="7333801"/>
            <a:ext cx="3374429" cy="31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ChatGPT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C5063A-2E52-904D-29D3-19E4403C6B8D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D93198E-EAE1-A549-8CD6-2DDAE959FA44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15DB1-5297-A053-6B5A-04E523FB0954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11B05-6EDB-ACA9-1DDB-6302A505EF14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43" name="Freeform 20">
            <a:extLst>
              <a:ext uri="{FF2B5EF4-FFF2-40B4-BE49-F238E27FC236}">
                <a16:creationId xmlns:a16="http://schemas.microsoft.com/office/drawing/2014/main" id="{9EC6018E-E217-563A-4568-081BE6CB444C}"/>
              </a:ext>
            </a:extLst>
          </p:cNvPr>
          <p:cNvSpPr/>
          <p:nvPr/>
        </p:nvSpPr>
        <p:spPr>
          <a:xfrm>
            <a:off x="-815946" y="10629900"/>
            <a:ext cx="10734916" cy="8426909"/>
          </a:xfrm>
          <a:custGeom>
            <a:avLst/>
            <a:gdLst/>
            <a:ahLst/>
            <a:cxnLst/>
            <a:rect l="l" t="t" r="r" b="b"/>
            <a:pathLst>
              <a:path w="9382549" h="7365301">
                <a:moveTo>
                  <a:pt x="0" y="0"/>
                </a:moveTo>
                <a:lnTo>
                  <a:pt x="9382549" y="0"/>
                </a:lnTo>
                <a:lnTo>
                  <a:pt x="9382549" y="7365302"/>
                </a:lnTo>
                <a:lnTo>
                  <a:pt x="0" y="7365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grpSp>
        <p:nvGrpSpPr>
          <p:cNvPr id="52" name="Group 18">
            <a:extLst>
              <a:ext uri="{FF2B5EF4-FFF2-40B4-BE49-F238E27FC236}">
                <a16:creationId xmlns:a16="http://schemas.microsoft.com/office/drawing/2014/main" id="{4A51D853-877A-4852-C2D6-8A9C5E0F2898}"/>
              </a:ext>
            </a:extLst>
          </p:cNvPr>
          <p:cNvGrpSpPr/>
          <p:nvPr/>
        </p:nvGrpSpPr>
        <p:grpSpPr>
          <a:xfrm>
            <a:off x="8715542" y="7292821"/>
            <a:ext cx="550755" cy="550755"/>
            <a:chOff x="0" y="0"/>
            <a:chExt cx="812800" cy="812800"/>
          </a:xfrm>
        </p:grpSpPr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B7F36394-0208-FB6E-F707-5D3D6802EA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AFA0"/>
            </a:solidFill>
            <a:ln cap="sq">
              <a:noFill/>
              <a:prstDash val="solid"/>
              <a:miter/>
            </a:ln>
          </p:spPr>
        </p:sp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FD8E6D36-45AC-F584-3FBC-2C63D9ABA43A}"/>
                </a:ext>
              </a:extLst>
            </p:cNvPr>
            <p:cNvSpPr txBox="1"/>
            <p:nvPr/>
          </p:nvSpPr>
          <p:spPr>
            <a:xfrm>
              <a:off x="0" y="-228600"/>
              <a:ext cx="812800" cy="10414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algn="ctr" defTabSz="914400" rtl="1" eaLnBrk="1" latinLnBrk="0" hangingPunct="1">
                <a:lnSpc>
                  <a:spcPts val="11340"/>
                </a:lnSpc>
              </a:pPr>
              <a:endParaRPr/>
            </a:p>
          </p:txBody>
        </p:sp>
      </p:grpSp>
      <p:sp>
        <p:nvSpPr>
          <p:cNvPr id="55" name="Freeform 21">
            <a:extLst>
              <a:ext uri="{FF2B5EF4-FFF2-40B4-BE49-F238E27FC236}">
                <a16:creationId xmlns:a16="http://schemas.microsoft.com/office/drawing/2014/main" id="{48D1CF6D-CF88-9711-8CFE-964300B201BD}"/>
              </a:ext>
            </a:extLst>
          </p:cNvPr>
          <p:cNvSpPr/>
          <p:nvPr/>
        </p:nvSpPr>
        <p:spPr>
          <a:xfrm>
            <a:off x="8859228" y="7436507"/>
            <a:ext cx="263383" cy="263383"/>
          </a:xfrm>
          <a:custGeom>
            <a:avLst/>
            <a:gdLst/>
            <a:ahLst/>
            <a:cxnLst/>
            <a:rect l="l" t="t" r="r" b="b"/>
            <a:pathLst>
              <a:path w="263383" h="263383">
                <a:moveTo>
                  <a:pt x="0" y="0"/>
                </a:moveTo>
                <a:lnTo>
                  <a:pt x="263383" y="0"/>
                </a:lnTo>
                <a:lnTo>
                  <a:pt x="263383" y="263383"/>
                </a:lnTo>
                <a:lnTo>
                  <a:pt x="0" y="263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47">
            <a:extLst>
              <a:ext uri="{FF2B5EF4-FFF2-40B4-BE49-F238E27FC236}">
                <a16:creationId xmlns:a16="http://schemas.microsoft.com/office/drawing/2014/main" id="{33CCF4B0-8BF7-4BAD-4300-70601657854A}"/>
              </a:ext>
            </a:extLst>
          </p:cNvPr>
          <p:cNvSpPr txBox="1"/>
          <p:nvPr/>
        </p:nvSpPr>
        <p:spPr>
          <a:xfrm>
            <a:off x="9416395" y="7429756"/>
            <a:ext cx="3374429" cy="31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Online GBD</a:t>
            </a:r>
          </a:p>
        </p:txBody>
      </p:sp>
      <p:sp>
        <p:nvSpPr>
          <p:cNvPr id="70" name="Freeform 17">
            <a:extLst>
              <a:ext uri="{FF2B5EF4-FFF2-40B4-BE49-F238E27FC236}">
                <a16:creationId xmlns:a16="http://schemas.microsoft.com/office/drawing/2014/main" id="{93A9B8E3-8417-88F7-96FC-642CD772D8FE}"/>
              </a:ext>
            </a:extLst>
          </p:cNvPr>
          <p:cNvSpPr/>
          <p:nvPr/>
        </p:nvSpPr>
        <p:spPr>
          <a:xfrm>
            <a:off x="13505430" y="6476649"/>
            <a:ext cx="265338" cy="265338"/>
          </a:xfrm>
          <a:custGeom>
            <a:avLst/>
            <a:gdLst/>
            <a:ahLst/>
            <a:cxnLst/>
            <a:rect l="l" t="t" r="r" b="b"/>
            <a:pathLst>
              <a:path w="265338" h="265338">
                <a:moveTo>
                  <a:pt x="0" y="0"/>
                </a:moveTo>
                <a:lnTo>
                  <a:pt x="265338" y="0"/>
                </a:lnTo>
                <a:lnTo>
                  <a:pt x="265338" y="265338"/>
                </a:lnTo>
                <a:lnTo>
                  <a:pt x="0" y="265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">
            <a:extLst>
              <a:ext uri="{FF2B5EF4-FFF2-40B4-BE49-F238E27FC236}">
                <a16:creationId xmlns:a16="http://schemas.microsoft.com/office/drawing/2014/main" id="{2F83D551-CB90-48CE-AB4C-AACA8596740A}"/>
              </a:ext>
            </a:extLst>
          </p:cNvPr>
          <p:cNvGrpSpPr/>
          <p:nvPr/>
        </p:nvGrpSpPr>
        <p:grpSpPr>
          <a:xfrm>
            <a:off x="8772102" y="800422"/>
            <a:ext cx="1804614" cy="694324"/>
            <a:chOff x="0" y="0"/>
            <a:chExt cx="520412" cy="200228"/>
          </a:xfrm>
        </p:grpSpPr>
        <p:sp>
          <p:nvSpPr>
            <p:cNvPr id="40" name="Freeform 4">
              <a:extLst>
                <a:ext uri="{FF2B5EF4-FFF2-40B4-BE49-F238E27FC236}">
                  <a16:creationId xmlns:a16="http://schemas.microsoft.com/office/drawing/2014/main" id="{D41F4CAA-1BDF-478E-B184-9DA6F544282A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41" name="TextBox 5">
              <a:extLst>
                <a:ext uri="{FF2B5EF4-FFF2-40B4-BE49-F238E27FC236}">
                  <a16:creationId xmlns:a16="http://schemas.microsoft.com/office/drawing/2014/main" id="{D2BAC284-CE71-470A-AC83-03151647BAAA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81999" y="7652542"/>
            <a:ext cx="2818520" cy="694324"/>
            <a:chOff x="0" y="0"/>
            <a:chExt cx="812800" cy="2002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00228"/>
            </a:xfrm>
            <a:custGeom>
              <a:avLst/>
              <a:gdLst/>
              <a:ahLst/>
              <a:cxnLst/>
              <a:rect l="l" t="t" r="r" b="b"/>
              <a:pathLst>
                <a:path w="812800" h="200228">
                  <a:moveTo>
                    <a:pt x="68670" y="0"/>
                  </a:moveTo>
                  <a:lnTo>
                    <a:pt x="744130" y="0"/>
                  </a:lnTo>
                  <a:cubicBezTo>
                    <a:pt x="782055" y="0"/>
                    <a:pt x="812800" y="30745"/>
                    <a:pt x="812800" y="68670"/>
                  </a:cubicBezTo>
                  <a:lnTo>
                    <a:pt x="812800" y="131558"/>
                  </a:lnTo>
                  <a:cubicBezTo>
                    <a:pt x="812800" y="169483"/>
                    <a:pt x="782055" y="200228"/>
                    <a:pt x="744130" y="200228"/>
                  </a:cubicBezTo>
                  <a:lnTo>
                    <a:pt x="68670" y="200228"/>
                  </a:lnTo>
                  <a:cubicBezTo>
                    <a:pt x="30745" y="200228"/>
                    <a:pt x="0" y="169483"/>
                    <a:pt x="0" y="131558"/>
                  </a:cubicBezTo>
                  <a:lnTo>
                    <a:pt x="0" y="68670"/>
                  </a:lnTo>
                  <a:cubicBezTo>
                    <a:pt x="0" y="30745"/>
                    <a:pt x="30745" y="0"/>
                    <a:pt x="6867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187067" y="7831179"/>
            <a:ext cx="374595" cy="374595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5"/>
                </a:lnTo>
                <a:lnTo>
                  <a:pt x="0" y="37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1936791" y="1842745"/>
            <a:ext cx="10734916" cy="107349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622540" y="569215"/>
            <a:ext cx="16993858" cy="11675420"/>
            <a:chOff x="-642096" y="9525"/>
            <a:chExt cx="1378696" cy="947216"/>
          </a:xfrm>
        </p:grpSpPr>
        <p:sp>
          <p:nvSpPr>
            <p:cNvPr id="18" name="Freeform 18"/>
            <p:cNvSpPr/>
            <p:nvPr/>
          </p:nvSpPr>
          <p:spPr>
            <a:xfrm>
              <a:off x="-642096" y="14394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2131663" y="3423578"/>
            <a:ext cx="10734916" cy="8426909"/>
          </a:xfrm>
          <a:custGeom>
            <a:avLst/>
            <a:gdLst/>
            <a:ahLst/>
            <a:cxnLst/>
            <a:rect l="l" t="t" r="r" b="b"/>
            <a:pathLst>
              <a:path w="9382549" h="7365301">
                <a:moveTo>
                  <a:pt x="0" y="0"/>
                </a:moveTo>
                <a:lnTo>
                  <a:pt x="9382549" y="0"/>
                </a:lnTo>
                <a:lnTo>
                  <a:pt x="9382549" y="7365302"/>
                </a:lnTo>
                <a:lnTo>
                  <a:pt x="0" y="7365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91726" y="3515018"/>
            <a:ext cx="1027654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11983"/>
              </a:lnSpc>
            </a:pPr>
            <a:r>
              <a:rPr lang="fa-IR" sz="8800" b="1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 Bold"/>
              </a:rPr>
              <a:t>با تشکر از توجه شما</a:t>
            </a:r>
            <a:endParaRPr lang="en-US" sz="8800" b="1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070938" y="7786979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 of Slide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7259300" y="8528050"/>
            <a:ext cx="2174356" cy="217435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808947" y="2247185"/>
            <a:ext cx="698047" cy="69804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069831" y="6722038"/>
            <a:ext cx="352523" cy="35252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2BC808-08A7-F38A-7742-C3824B9A680C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0FB604-C5D7-034F-DA05-4EC79C2F1969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0DC60-AB30-4E97-6E87-53F7DC487A02}"/>
              </a:ext>
            </a:extLst>
          </p:cNvPr>
          <p:cNvSpPr txBox="1"/>
          <p:nvPr/>
        </p:nvSpPr>
        <p:spPr>
          <a:xfrm>
            <a:off x="765302" y="938154"/>
            <a:ext cx="4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98644-9201-6966-2428-A5B762694E89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DB37A-A676-3E3C-3660-486E53546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>
            <a:extLst>
              <a:ext uri="{FF2B5EF4-FFF2-40B4-BE49-F238E27FC236}">
                <a16:creationId xmlns:a16="http://schemas.microsoft.com/office/drawing/2014/main" id="{A2691BAF-9B8D-985D-677B-5D773A06D030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1F6B5C9-C9FE-9A58-7DBA-18B8DD4AFD8A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5805371-C4C7-7E57-E54D-1A47BB64D8EF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E5347276-F14A-F24D-A1F8-E2993AFE6E8B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956C5CC-8642-B7D8-890D-1C3C73F98294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52490F3-E852-FAB3-EF29-D04472C6C519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195E805-86CC-6CD1-6EAA-555D73C36BB6}"/>
              </a:ext>
            </a:extLst>
          </p:cNvPr>
          <p:cNvGrpSpPr/>
          <p:nvPr/>
        </p:nvGrpSpPr>
        <p:grpSpPr>
          <a:xfrm>
            <a:off x="-21183600" y="2234291"/>
            <a:ext cx="26187884" cy="11059563"/>
            <a:chOff x="76200" y="-266104"/>
            <a:chExt cx="2374298" cy="1002704"/>
          </a:xfrm>
          <a:solidFill>
            <a:srgbClr val="154D51"/>
          </a:solidFill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22DBEA3-C2DD-DD6E-6C40-A8335D508B3D}"/>
                </a:ext>
              </a:extLst>
            </p:cNvPr>
            <p:cNvSpPr/>
            <p:nvPr/>
          </p:nvSpPr>
          <p:spPr>
            <a:xfrm>
              <a:off x="1637698" y="-26610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A4E73221-633C-41A1-4314-E4EEBE1E2458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F8E404E5-9D79-D233-A735-F8109A3DC3CD}"/>
              </a:ext>
            </a:extLst>
          </p:cNvPr>
          <p:cNvGrpSpPr/>
          <p:nvPr/>
        </p:nvGrpSpPr>
        <p:grpSpPr>
          <a:xfrm>
            <a:off x="8791477" y="7308349"/>
            <a:ext cx="352523" cy="352523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5D5A168-4B8E-3AC3-743A-C6511AED0E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D70199D5-FF4C-6BEE-2A96-8E486E2F9115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4C23E3-0439-F134-CF2E-08F3765C5EFF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A0CFE2-9EB4-B79C-92F3-DC71232AA041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5F67CA-7314-C17C-102D-22456CAF879B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11F8-A8A6-ED23-13CA-8FEF79AD819B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A64427-1009-4A71-8383-CDB07B3416CA}"/>
              </a:ext>
            </a:extLst>
          </p:cNvPr>
          <p:cNvSpPr txBox="1"/>
          <p:nvPr/>
        </p:nvSpPr>
        <p:spPr>
          <a:xfrm>
            <a:off x="2895600" y="2552700"/>
            <a:ext cx="1166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200" dirty="0">
              <a:latin typeface="SAMIM BOLD WOL" panose="020B0603030804020204" pitchFamily="34" charset="0"/>
              <a:cs typeface="SAMIM BOLD WOL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B3E7F-D7C4-6F1A-C0C1-A8A8FCCAB566}"/>
              </a:ext>
            </a:extLst>
          </p:cNvPr>
          <p:cNvSpPr txBox="1"/>
          <p:nvPr/>
        </p:nvSpPr>
        <p:spPr>
          <a:xfrm>
            <a:off x="719136" y="6256972"/>
            <a:ext cx="4522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اشاره‌گرها</a:t>
            </a:r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مدیریت پویا در ساختارها</a:t>
            </a:r>
            <a:endParaRPr lang="fa-IR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0810B-6CC2-9520-5226-FBCF104BA54D}"/>
              </a:ext>
            </a:extLst>
          </p:cNvPr>
          <p:cNvSpPr txBox="1"/>
          <p:nvPr/>
        </p:nvSpPr>
        <p:spPr>
          <a:xfrm rot="3755117">
            <a:off x="-1586195" y="8939192"/>
            <a:ext cx="417229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کار با </a:t>
            </a:r>
            <a:r>
              <a:rPr lang="fa-IR" sz="36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آرایه‌ها</a:t>
            </a:r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توابع در کنار ساختارها</a:t>
            </a:r>
          </a:p>
          <a:p>
            <a:pPr algn="ctr"/>
            <a:endParaRPr lang="en-US" sz="3000" b="1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60E79-5F7A-F742-EEF6-7FABC0A2958F}"/>
              </a:ext>
            </a:extLst>
          </p:cNvPr>
          <p:cNvSpPr txBox="1"/>
          <p:nvPr/>
        </p:nvSpPr>
        <p:spPr>
          <a:xfrm rot="18967382">
            <a:off x="-929065" y="3399409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کاربردهای پیشرفته و </a:t>
            </a:r>
            <a:r>
              <a:rPr lang="fa-IR" sz="36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حرفه‌ای</a:t>
            </a:r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ساختارها</a:t>
            </a:r>
            <a:endParaRPr lang="fa-IR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endParaRPr lang="en-US" dirty="0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40907631-72C6-CE3E-30A5-58A66EC4533F}"/>
              </a:ext>
            </a:extLst>
          </p:cNvPr>
          <p:cNvGrpSpPr/>
          <p:nvPr/>
        </p:nvGrpSpPr>
        <p:grpSpPr>
          <a:xfrm rot="11527712">
            <a:off x="-17619775" y="-556817"/>
            <a:ext cx="23016391" cy="10505818"/>
            <a:chOff x="-7144173" y="-2860575"/>
            <a:chExt cx="7880773" cy="3597175"/>
          </a:xfrm>
          <a:solidFill>
            <a:srgbClr val="1A3D45"/>
          </a:solidFill>
        </p:grpSpPr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4A049F54-EFEC-9847-359A-DB96743E83F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80517C43-B94A-26E5-E43B-EBC6046C3383}"/>
                </a:ext>
              </a:extLst>
            </p:cNvPr>
            <p:cNvSpPr/>
            <p:nvPr/>
          </p:nvSpPr>
          <p:spPr>
            <a:xfrm rot="2764481">
              <a:off x="-7144173" y="-2860575"/>
              <a:ext cx="3189904" cy="3189903"/>
            </a:xfrm>
            <a:prstGeom prst="pie">
              <a:avLst>
                <a:gd name="adj1" fmla="val 9207642"/>
                <a:gd name="adj2" fmla="val 5390051"/>
              </a:avLst>
            </a:prstGeom>
            <a:grpFill/>
            <a:effectLst>
              <a:innerShdw blurRad="1270000" dist="50800" dir="21540000">
                <a:prstClr val="black">
                  <a:alpha val="50000"/>
                </a:prstClr>
              </a:innerShdw>
            </a:effectLst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AEB77A0-A1D9-626E-C7F5-73B386419412}"/>
              </a:ext>
            </a:extLst>
          </p:cNvPr>
          <p:cNvSpPr txBox="1"/>
          <p:nvPr/>
        </p:nvSpPr>
        <p:spPr>
          <a:xfrm>
            <a:off x="9150927" y="2749050"/>
            <a:ext cx="1044896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300" b="1" dirty="0">
                <a:solidFill>
                  <a:schemeClr val="bg1">
                    <a:lumMod val="85000"/>
                  </a:schemeClr>
                </a:solidFill>
                <a:latin typeface="Comic Sans MS" panose="030F0902030302020204" pitchFamily="66" charset="0"/>
                <a:ea typeface="HGPSoeiKakugothicUB" panose="020B0900000000000000" pitchFamily="34" charset="-128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6737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F5874-C341-DA96-3D7B-AC300B986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>
            <a:extLst>
              <a:ext uri="{FF2B5EF4-FFF2-40B4-BE49-F238E27FC236}">
                <a16:creationId xmlns:a16="http://schemas.microsoft.com/office/drawing/2014/main" id="{E5EEC316-C6C7-814A-899B-4526BACA06BC}"/>
              </a:ext>
            </a:extLst>
          </p:cNvPr>
          <p:cNvGrpSpPr/>
          <p:nvPr/>
        </p:nvGrpSpPr>
        <p:grpSpPr>
          <a:xfrm>
            <a:off x="10692186" y="831398"/>
            <a:ext cx="1804614" cy="694324"/>
            <a:chOff x="0" y="0"/>
            <a:chExt cx="520412" cy="20022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1039E06-B33F-1862-3E50-74050A38D7EB}"/>
                </a:ext>
              </a:extLst>
            </p:cNvPr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6579A2D-866C-208A-92BA-10DE444D83A9}"/>
                </a:ext>
              </a:extLst>
            </p:cNvPr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7EE4AA5C-B7E1-1E56-FA5F-27B85F90AC94}"/>
              </a:ext>
            </a:extLst>
          </p:cNvPr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02FFC64-FC65-3C77-B322-F5D0726C9892}"/>
              </a:ext>
            </a:extLst>
          </p:cNvPr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EC58B2C-6849-D324-2FD1-AFA3B40CB390}"/>
              </a:ext>
            </a:extLst>
          </p:cNvPr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EF75A4AB-BB1A-5007-F7B5-9D937A9AA292}"/>
              </a:ext>
            </a:extLst>
          </p:cNvPr>
          <p:cNvGrpSpPr/>
          <p:nvPr/>
        </p:nvGrpSpPr>
        <p:grpSpPr>
          <a:xfrm>
            <a:off x="-21183600" y="2234291"/>
            <a:ext cx="26187884" cy="11059563"/>
            <a:chOff x="76200" y="-266104"/>
            <a:chExt cx="2374298" cy="1002704"/>
          </a:xfrm>
          <a:solidFill>
            <a:srgbClr val="154D51"/>
          </a:solidFill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C6E3ED7-3BA0-6324-DD32-9B02636B3D96}"/>
                </a:ext>
              </a:extLst>
            </p:cNvPr>
            <p:cNvSpPr/>
            <p:nvPr/>
          </p:nvSpPr>
          <p:spPr>
            <a:xfrm>
              <a:off x="1637698" y="-26610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5696E3BB-DB1F-AB3D-F6A8-49496D4E63F3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1917CAAC-48A9-9FA8-55BB-CBC8D99832A5}"/>
              </a:ext>
            </a:extLst>
          </p:cNvPr>
          <p:cNvGrpSpPr/>
          <p:nvPr/>
        </p:nvGrpSpPr>
        <p:grpSpPr>
          <a:xfrm>
            <a:off x="8791477" y="7308349"/>
            <a:ext cx="352523" cy="352523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6EADD6DB-365C-7D85-86B5-98493A8A8E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B0866185-87B6-C415-6728-B33CA1959C00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684027D-2759-6AF8-6C1A-B97546134540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49348C0-A936-CA91-6634-6B656AC766FE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D4499E-9099-877F-846D-56A3103211EB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B6D921-EE1E-B63F-1A33-1CDA56978B5F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6F77C2-2D03-6678-28BB-4BD3D104FB37}"/>
              </a:ext>
            </a:extLst>
          </p:cNvPr>
          <p:cNvSpPr txBox="1"/>
          <p:nvPr/>
        </p:nvSpPr>
        <p:spPr>
          <a:xfrm>
            <a:off x="2895600" y="2552700"/>
            <a:ext cx="1166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200" dirty="0">
              <a:latin typeface="SAMIM BOLD WOL" panose="020B0603030804020204" pitchFamily="34" charset="0"/>
              <a:cs typeface="SAMIM BOLD WOL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2900-9C5C-C8C4-1A47-BCDE5ED2EF6F}"/>
              </a:ext>
            </a:extLst>
          </p:cNvPr>
          <p:cNvSpPr txBox="1"/>
          <p:nvPr/>
        </p:nvSpPr>
        <p:spPr>
          <a:xfrm>
            <a:off x="963086" y="6150495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کاربردهای پیشرفته و </a:t>
            </a:r>
            <a:r>
              <a:rPr lang="fa-IR" sz="36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حرفه‌ای</a:t>
            </a:r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ساختارها</a:t>
            </a:r>
            <a:endParaRPr lang="fa-IR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00E2C-319E-69CA-29A6-F6A9FD5A4A10}"/>
              </a:ext>
            </a:extLst>
          </p:cNvPr>
          <p:cNvSpPr txBox="1"/>
          <p:nvPr/>
        </p:nvSpPr>
        <p:spPr>
          <a:xfrm rot="3478141">
            <a:off x="-1423162" y="8855845"/>
            <a:ext cx="4522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اشاره‌گرها</a:t>
            </a:r>
            <a:r>
              <a:rPr lang="fa-IR" sz="36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و مدیریت پویا در ساختارها</a:t>
            </a:r>
            <a:endParaRPr lang="fa-IR" sz="36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endParaRPr lang="en-US" dirty="0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EC9DC06-891E-28A2-C754-E8EF13547DA6}"/>
              </a:ext>
            </a:extLst>
          </p:cNvPr>
          <p:cNvGrpSpPr/>
          <p:nvPr/>
        </p:nvGrpSpPr>
        <p:grpSpPr>
          <a:xfrm rot="11527712">
            <a:off x="-17619775" y="-556817"/>
            <a:ext cx="23016391" cy="10505818"/>
            <a:chOff x="-7144173" y="-2860575"/>
            <a:chExt cx="7880773" cy="3597175"/>
          </a:xfrm>
          <a:solidFill>
            <a:srgbClr val="1A3D45"/>
          </a:solidFill>
        </p:grpSpPr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4D1E929E-62CC-5237-258F-E49A44A12519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800"/>
                </a:lnSpc>
              </a:pPr>
              <a:endParaRPr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6D63CC3-6E39-4C10-BAE2-A2572DFB06A5}"/>
                </a:ext>
              </a:extLst>
            </p:cNvPr>
            <p:cNvSpPr/>
            <p:nvPr/>
          </p:nvSpPr>
          <p:spPr>
            <a:xfrm rot="2764481">
              <a:off x="-7144173" y="-2860575"/>
              <a:ext cx="3189904" cy="3189903"/>
            </a:xfrm>
            <a:prstGeom prst="pie">
              <a:avLst>
                <a:gd name="adj1" fmla="val 9207642"/>
                <a:gd name="adj2" fmla="val 5390051"/>
              </a:avLst>
            </a:prstGeom>
            <a:grpFill/>
            <a:effectLst>
              <a:innerShdw blurRad="1270000" dist="50800" dir="21540000">
                <a:prstClr val="black">
                  <a:alpha val="50000"/>
                </a:prstClr>
              </a:innerShdw>
            </a:effec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CD8010-5406-2FFD-8D77-EE0A98917F82}"/>
              </a:ext>
            </a:extLst>
          </p:cNvPr>
          <p:cNvSpPr txBox="1"/>
          <p:nvPr/>
        </p:nvSpPr>
        <p:spPr>
          <a:xfrm>
            <a:off x="9150927" y="2749050"/>
            <a:ext cx="1044896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300" b="1" dirty="0">
                <a:solidFill>
                  <a:schemeClr val="bg1">
                    <a:lumMod val="85000"/>
                  </a:schemeClr>
                </a:solidFill>
                <a:latin typeface="Comic Sans MS" panose="030F0902030302020204" pitchFamily="66" charset="0"/>
                <a:ea typeface="HGPSoeiKakugothicUB" panose="020B0900000000000000" pitchFamily="34" charset="-128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32292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0" y="0"/>
            <a:ext cx="18288000" cy="10286134"/>
            <a:chOff x="0" y="2737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2737"/>
              <a:ext cx="812800" cy="812800"/>
            </a:xfrm>
            <a:prstGeom prst="rect">
              <a:avLst/>
            </a:prstGeom>
            <a:gradFill>
              <a:gsLst>
                <a:gs pos="39000">
                  <a:srgbClr val="10595A"/>
                </a:gs>
                <a:gs pos="0">
                  <a:srgbClr val="009589"/>
                </a:gs>
                <a:gs pos="100000">
                  <a:srgbClr val="221524">
                    <a:alpha val="100000"/>
                  </a:srgbClr>
                </a:gs>
              </a:gsLst>
              <a:lin ang="0" scaled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85706" y="970597"/>
            <a:ext cx="16755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703084" y="8819688"/>
            <a:ext cx="2174356" cy="217435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208698" y="7930870"/>
            <a:ext cx="352523" cy="35252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-462887" y="9201689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8" y="0"/>
                </a:lnTo>
                <a:lnTo>
                  <a:pt x="2577058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8D808ED-4D31-2C72-4524-44EA7BC46F71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DF49811-C7D2-6CFF-1E97-672A7F084180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29FC73-3D95-323C-EC31-1730B144F356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490D2B-834A-9C87-869A-AF8E99F8B168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297CB4-8FE4-C659-795C-B85E09E00853}"/>
              </a:ext>
            </a:extLst>
          </p:cNvPr>
          <p:cNvSpPr txBox="1"/>
          <p:nvPr/>
        </p:nvSpPr>
        <p:spPr>
          <a:xfrm>
            <a:off x="2590800" y="2210013"/>
            <a:ext cx="11970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بخش اول : مبانی و ضرورت استفاده از ساختارها در زبان </a:t>
            </a:r>
            <a:r>
              <a:rPr lang="en-US" sz="4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C</a:t>
            </a:r>
            <a:r>
              <a:rPr lang="fa-IR" sz="40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</a:t>
            </a:r>
            <a:endParaRPr lang="en-US" sz="40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201014-0E96-20B9-BC4B-2F839759372D}"/>
              </a:ext>
            </a:extLst>
          </p:cNvPr>
          <p:cNvSpPr txBox="1"/>
          <p:nvPr/>
        </p:nvSpPr>
        <p:spPr>
          <a:xfrm>
            <a:off x="10071891" y="3510029"/>
            <a:ext cx="68607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تعریف ساختار </a:t>
            </a:r>
            <a:r>
              <a:rPr lang="en-US" sz="32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(Structure)</a:t>
            </a:r>
            <a:r>
              <a:rPr lang="fa-IR" sz="32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در زبان </a:t>
            </a:r>
            <a:r>
              <a:rPr lang="en-US" sz="32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C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A4DC5-31A5-9A9C-872E-20B588A49B0E}"/>
              </a:ext>
            </a:extLst>
          </p:cNvPr>
          <p:cNvSpPr txBox="1"/>
          <p:nvPr/>
        </p:nvSpPr>
        <p:spPr>
          <a:xfrm>
            <a:off x="5232381" y="4854964"/>
            <a:ext cx="96790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Structure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یک نوع </a:t>
            </a:r>
            <a:r>
              <a:rPr lang="fa-IR" sz="32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داده‌ی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</a:t>
            </a:r>
            <a:r>
              <a:rPr lang="fa-IR" sz="32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تعریف‌شده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توسط کاربر است</a:t>
            </a:r>
            <a:r>
              <a:rPr lang="en-US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</a:t>
            </a:r>
            <a:endParaRPr lang="fa-IR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endParaRPr lang="en-US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شامل چند متغیر مرتبط</a:t>
            </a:r>
            <a:endParaRPr lang="en-US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endParaRPr lang="fa-IR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  <a:p>
            <a:pPr algn="r" rtl="1"/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با </a:t>
            </a:r>
            <a:r>
              <a:rPr lang="fa-IR" sz="32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نوع‌های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</a:t>
            </a:r>
            <a:r>
              <a:rPr lang="fa-IR" sz="3200" dirty="0" err="1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داده‌ی</a:t>
            </a:r>
            <a:r>
              <a:rPr lang="fa-IR" sz="32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متفاوت</a:t>
            </a:r>
          </a:p>
          <a:p>
            <a:pPr algn="r" rtl="1"/>
            <a:endParaRPr lang="fa-IR" sz="32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pic>
        <p:nvPicPr>
          <p:cNvPr id="42" name="Picture 4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29856012-B8C3-9796-77BF-244CFF3E0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8"/>
          <a:stretch>
            <a:fillRect/>
          </a:stretch>
        </p:blipFill>
        <p:spPr>
          <a:xfrm>
            <a:off x="228600" y="5456794"/>
            <a:ext cx="7505700" cy="4579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17073281" y="9325944"/>
            <a:ext cx="2174356" cy="217435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902553" y="1767667"/>
            <a:ext cx="881629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r" defTabSz="914400" rtl="1" eaLnBrk="1" latinLnBrk="0" hangingPunct="1"/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چرا  </a:t>
            </a:r>
            <a:r>
              <a:rPr lang="en-US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structure</a:t>
            </a:r>
            <a:r>
              <a:rPr lang="fa-IR" sz="5400" b="1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 لازم است؟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95663" y="3056474"/>
            <a:ext cx="6440852" cy="308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کاهش تعداد متغیر ها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نظم دهی داده ها</a:t>
            </a: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endParaRPr lang="fa-IR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  <a:p>
            <a:pPr marL="0" algn="just" defTabSz="914400" rtl="1" eaLnBrk="1" latinLnBrk="0" hangingPunct="1">
              <a:lnSpc>
                <a:spcPts val="3400"/>
              </a:lnSpc>
            </a:pPr>
            <a:r>
              <a:rPr lang="fa-IR" sz="3600" dirty="0">
                <a:solidFill>
                  <a:srgbClr val="FFFFFF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  <a:sym typeface="Poppins"/>
              </a:rPr>
              <a:t>افزایش خوانایی</a:t>
            </a:r>
            <a:endParaRPr lang="en-US" sz="3600" dirty="0">
              <a:solidFill>
                <a:srgbClr val="FFFFFF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  <a:sym typeface="Poppi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615986" y="831398"/>
            <a:ext cx="1804614" cy="694324"/>
            <a:chOff x="0" y="0"/>
            <a:chExt cx="520412" cy="2002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0412" cy="200228"/>
            </a:xfrm>
            <a:custGeom>
              <a:avLst/>
              <a:gdLst/>
              <a:ahLst/>
              <a:cxnLst/>
              <a:rect l="l" t="t" r="r" b="b"/>
              <a:pathLst>
                <a:path w="520412" h="200228">
                  <a:moveTo>
                    <a:pt x="100114" y="0"/>
                  </a:moveTo>
                  <a:lnTo>
                    <a:pt x="420298" y="0"/>
                  </a:lnTo>
                  <a:cubicBezTo>
                    <a:pt x="446850" y="0"/>
                    <a:pt x="472314" y="10548"/>
                    <a:pt x="491089" y="29323"/>
                  </a:cubicBezTo>
                  <a:cubicBezTo>
                    <a:pt x="509864" y="48098"/>
                    <a:pt x="520412" y="73562"/>
                    <a:pt x="520412" y="100114"/>
                  </a:cubicBezTo>
                  <a:lnTo>
                    <a:pt x="520412" y="100114"/>
                  </a:lnTo>
                  <a:cubicBezTo>
                    <a:pt x="520412" y="155405"/>
                    <a:pt x="475589" y="200228"/>
                    <a:pt x="420298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520412" cy="26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0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81541" y="970597"/>
            <a:ext cx="9278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5706" y="970597"/>
            <a:ext cx="1675515" cy="34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2579847" y="3305897"/>
            <a:ext cx="9429140" cy="94291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>
                <a:alpha val="0"/>
              </a:srgbClr>
            </a:solidFill>
            <a:ln w="38100" cap="sq">
              <a:solidFill>
                <a:srgbClr val="00AFA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1957474" y="3904649"/>
            <a:ext cx="8322867" cy="832286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31330" y="2682817"/>
            <a:ext cx="698047" cy="69804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658106" y="8918271"/>
            <a:ext cx="352523" cy="35252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FA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5141784" y="2874904"/>
            <a:ext cx="2577059" cy="1410354"/>
          </a:xfrm>
          <a:custGeom>
            <a:avLst/>
            <a:gdLst/>
            <a:ahLst/>
            <a:cxnLst/>
            <a:rect l="l" t="t" r="r" b="b"/>
            <a:pathLst>
              <a:path w="2577059" h="1410354">
                <a:moveTo>
                  <a:pt x="0" y="0"/>
                </a:moveTo>
                <a:lnTo>
                  <a:pt x="2577059" y="0"/>
                </a:lnTo>
                <a:lnTo>
                  <a:pt x="2577059" y="1410354"/>
                </a:lnTo>
                <a:lnTo>
                  <a:pt x="0" y="141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21325C-A2A8-95C0-4E11-ACAFF7D4E293}"/>
              </a:ext>
            </a:extLst>
          </p:cNvPr>
          <p:cNvSpPr/>
          <p:nvPr/>
        </p:nvSpPr>
        <p:spPr>
          <a:xfrm>
            <a:off x="684500" y="831398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81D715D-AF9A-D611-2C52-04FFBA2BB9E1}"/>
              </a:ext>
            </a:extLst>
          </p:cNvPr>
          <p:cNvSpPr/>
          <p:nvPr/>
        </p:nvSpPr>
        <p:spPr>
          <a:xfrm>
            <a:off x="1340346" y="844234"/>
            <a:ext cx="557173" cy="557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E4127A-D402-99A0-20A0-8EF6AAE60604}"/>
              </a:ext>
            </a:extLst>
          </p:cNvPr>
          <p:cNvSpPr txBox="1"/>
          <p:nvPr/>
        </p:nvSpPr>
        <p:spPr>
          <a:xfrm>
            <a:off x="824433" y="938154"/>
            <a:ext cx="3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20FE32-4C29-98C0-DABC-09F15EB2B0E3}"/>
              </a:ext>
            </a:extLst>
          </p:cNvPr>
          <p:cNvSpPr txBox="1"/>
          <p:nvPr/>
        </p:nvSpPr>
        <p:spPr>
          <a:xfrm>
            <a:off x="1395722" y="938154"/>
            <a:ext cx="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</a:t>
            </a:r>
          </a:p>
        </p:txBody>
      </p:sp>
      <p:pic>
        <p:nvPicPr>
          <p:cNvPr id="39" name="Picture 38" descr="A black rectangular object with a white stripe&#10;&#10;AI-generated content may be incorrect.">
            <a:extLst>
              <a:ext uri="{FF2B5EF4-FFF2-40B4-BE49-F238E27FC236}">
                <a16:creationId xmlns:a16="http://schemas.microsoft.com/office/drawing/2014/main" id="{D12C0DE5-2510-4BB9-FF6F-7B8E6825D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9" r="75654" b="47706"/>
          <a:stretch>
            <a:fillRect/>
          </a:stretch>
        </p:blipFill>
        <p:spPr>
          <a:xfrm>
            <a:off x="14242628" y="7366827"/>
            <a:ext cx="3475096" cy="19591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0949FD2-806C-3A12-0642-B3A47F923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20" r="67079" b="-927"/>
          <a:stretch>
            <a:fillRect/>
          </a:stretch>
        </p:blipFill>
        <p:spPr>
          <a:xfrm>
            <a:off x="7180608" y="7421978"/>
            <a:ext cx="5705098" cy="18488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52B06A6-2720-4229-A44A-8D4D5528C97A}"/>
              </a:ext>
            </a:extLst>
          </p:cNvPr>
          <p:cNvSpPr txBox="1"/>
          <p:nvPr/>
        </p:nvSpPr>
        <p:spPr>
          <a:xfrm>
            <a:off x="14870066" y="6622967"/>
            <a:ext cx="3290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800" dirty="0"/>
              <a:t>❌</a:t>
            </a:r>
            <a:r>
              <a:rPr lang="fa-IR" sz="2800" dirty="0"/>
              <a:t> </a:t>
            </a:r>
            <a:r>
              <a:rPr lang="fa-IR" sz="2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بدون ساختار :</a:t>
            </a:r>
            <a:endParaRPr lang="en-US" sz="28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9A6AA1-1A02-0AFA-E066-D4FEBFC620D8}"/>
              </a:ext>
            </a:extLst>
          </p:cNvPr>
          <p:cNvSpPr txBox="1"/>
          <p:nvPr/>
        </p:nvSpPr>
        <p:spPr>
          <a:xfrm>
            <a:off x="10280478" y="6729585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solidFill>
                  <a:schemeClr val="bg1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✅ با ساختار :</a:t>
            </a:r>
            <a:endParaRPr lang="en-US" sz="2800" dirty="0">
              <a:solidFill>
                <a:schemeClr val="bg1"/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16984</TotalTime>
  <Words>2028</Words>
  <Application>Microsoft Macintosh PowerPoint</Application>
  <PresentationFormat>Custom</PresentationFormat>
  <Paragraphs>591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Poppins</vt:lpstr>
      <vt:lpstr>Menlo</vt:lpstr>
      <vt:lpstr>Arial</vt:lpstr>
      <vt:lpstr>Samim</vt:lpstr>
      <vt:lpstr>Aptos</vt:lpstr>
      <vt:lpstr>Calibri</vt:lpstr>
      <vt:lpstr>Poppins Bold</vt:lpstr>
      <vt:lpstr>SAMIM BOLD WOL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@greatpowerpoint</dc:title>
  <dc:creator>hp</dc:creator>
  <cp:lastModifiedBy>Setareh Kashanchi</cp:lastModifiedBy>
  <cp:revision>13</cp:revision>
  <dcterms:created xsi:type="dcterms:W3CDTF">2006-08-16T00:00:00Z</dcterms:created>
  <dcterms:modified xsi:type="dcterms:W3CDTF">2026-01-06T16:38:00Z</dcterms:modified>
  <dc:identifier>DAGZBT49S1o</dc:identifier>
</cp:coreProperties>
</file>